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1" r:id="rId2"/>
    <p:sldId id="259" r:id="rId3"/>
    <p:sldId id="272" r:id="rId4"/>
    <p:sldId id="262" r:id="rId5"/>
    <p:sldId id="267" r:id="rId6"/>
    <p:sldId id="263" r:id="rId7"/>
    <p:sldId id="268" r:id="rId8"/>
    <p:sldId id="280" r:id="rId9"/>
    <p:sldId id="281" r:id="rId10"/>
    <p:sldId id="282" r:id="rId11"/>
    <p:sldId id="283" r:id="rId12"/>
    <p:sldId id="284" r:id="rId13"/>
    <p:sldId id="285" r:id="rId14"/>
    <p:sldId id="264" r:id="rId15"/>
    <p:sldId id="273" r:id="rId16"/>
    <p:sldId id="274" r:id="rId17"/>
    <p:sldId id="269" r:id="rId18"/>
    <p:sldId id="270" r:id="rId19"/>
    <p:sldId id="271" r:id="rId20"/>
    <p:sldId id="277" r:id="rId21"/>
    <p:sldId id="279" r:id="rId22"/>
    <p:sldId id="278" r:id="rId23"/>
    <p:sldId id="265" r:id="rId24"/>
    <p:sldId id="276" r:id="rId25"/>
    <p:sldId id="275" r:id="rId26"/>
    <p:sldId id="286"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Budgen" initials="SB" lastIdx="5" clrIdx="0">
    <p:extLst>
      <p:ext uri="{19B8F6BF-5375-455C-9EA6-DF929625EA0E}">
        <p15:presenceInfo xmlns:p15="http://schemas.microsoft.com/office/powerpoint/2012/main" userId="Sian Budgen" providerId="None"/>
      </p:ext>
    </p:extLst>
  </p:cmAuthor>
  <p:cmAuthor id="2" name="Molly Jensen" initials="MJ" lastIdx="47" clrIdx="1">
    <p:extLst>
      <p:ext uri="{19B8F6BF-5375-455C-9EA6-DF929625EA0E}">
        <p15:presenceInfo xmlns:p15="http://schemas.microsoft.com/office/powerpoint/2012/main" userId="Molly Jensen" providerId="None"/>
      </p:ext>
    </p:extLst>
  </p:cmAuthor>
  <p:cmAuthor id="3" name="Josie Tomlinson" initials="JT" lastIdx="73" clrIdx="2">
    <p:extLst>
      <p:ext uri="{19B8F6BF-5375-455C-9EA6-DF929625EA0E}">
        <p15:presenceInfo xmlns:p15="http://schemas.microsoft.com/office/powerpoint/2012/main" userId="Josie Tomlinson" providerId="None"/>
      </p:ext>
    </p:extLst>
  </p:cmAuthor>
  <p:cmAuthor id="4" name="Anton Venus" initials="AV" lastIdx="13" clrIdx="3">
    <p:extLst>
      <p:ext uri="{19B8F6BF-5375-455C-9EA6-DF929625EA0E}">
        <p15:presenceInfo xmlns:p15="http://schemas.microsoft.com/office/powerpoint/2012/main" userId="Anton Venus" providerId="None"/>
      </p:ext>
    </p:extLst>
  </p:cmAuthor>
  <p:cmAuthor id="5" name="Lydia Grantham" initials="LG" lastIdx="78" clrIdx="4">
    <p:extLst>
      <p:ext uri="{19B8F6BF-5375-455C-9EA6-DF929625EA0E}">
        <p15:presenceInfo xmlns:p15="http://schemas.microsoft.com/office/powerpoint/2012/main" userId="Lydia Grantham" providerId="None"/>
      </p:ext>
    </p:extLst>
  </p:cmAuthor>
  <p:cmAuthor id="6" name="Elly Hancock" initials="EH" lastIdx="38" clrIdx="5">
    <p:extLst>
      <p:ext uri="{19B8F6BF-5375-455C-9EA6-DF929625EA0E}">
        <p15:presenceInfo xmlns:p15="http://schemas.microsoft.com/office/powerpoint/2012/main" userId="Elly Hanco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6"/>
    <a:srgbClr val="004251"/>
    <a:srgbClr val="347186"/>
    <a:srgbClr val="7C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0" autoAdjust="0"/>
    <p:restoredTop sz="93634" autoAdjust="0"/>
  </p:normalViewPr>
  <p:slideViewPr>
    <p:cSldViewPr snapToGrid="0" showGuides="1">
      <p:cViewPr varScale="1">
        <p:scale>
          <a:sx n="105" d="100"/>
          <a:sy n="105" d="100"/>
        </p:scale>
        <p:origin x="54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04CEE4D-D72F-482F-9F48-D2D1DE9D17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0D33E4D7-E541-4D0F-B1B8-42345520B5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824D4-D049-46B2-8C50-4267791704D6}" type="datetimeFigureOut">
              <a:rPr lang="en-GB" smtClean="0"/>
              <a:t>15/11/2019</a:t>
            </a:fld>
            <a:endParaRPr lang="en-GB"/>
          </a:p>
        </p:txBody>
      </p:sp>
      <p:sp>
        <p:nvSpPr>
          <p:cNvPr id="4" name="Footer Placeholder 3">
            <a:extLst>
              <a:ext uri="{FF2B5EF4-FFF2-40B4-BE49-F238E27FC236}">
                <a16:creationId xmlns="" xmlns:a16="http://schemas.microsoft.com/office/drawing/2014/main" id="{2E53CA22-24C1-4EC8-85BE-0F1EAEC80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804DBADA-A60E-4666-8F27-6F70AD9608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D4137-E65C-4834-A5C4-3D9AFFAA5750}" type="slidenum">
              <a:rPr lang="en-GB" smtClean="0"/>
              <a:t>‹#›</a:t>
            </a:fld>
            <a:endParaRPr lang="en-GB"/>
          </a:p>
        </p:txBody>
      </p:sp>
    </p:spTree>
    <p:extLst>
      <p:ext uri="{BB962C8B-B14F-4D97-AF65-F5344CB8AC3E}">
        <p14:creationId xmlns:p14="http://schemas.microsoft.com/office/powerpoint/2010/main" val="2700703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E83EF-952C-4CAD-B118-D31C61DE7824}" type="datetimeFigureOut">
              <a:rPr lang="en-GB" smtClean="0"/>
              <a:t>15/11/2019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DE993-0AA5-4192-8E5C-7ADFF7E29E05}" type="slidenum">
              <a:rPr lang="en-GB" smtClean="0"/>
              <a:t>‹#›</a:t>
            </a:fld>
            <a:endParaRPr lang="en-GB"/>
          </a:p>
        </p:txBody>
      </p:sp>
    </p:spTree>
    <p:extLst>
      <p:ext uri="{BB962C8B-B14F-4D97-AF65-F5344CB8AC3E}">
        <p14:creationId xmlns:p14="http://schemas.microsoft.com/office/powerpoint/2010/main" val="59137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2</a:t>
            </a:fld>
            <a:endParaRPr lang="en-GB" dirty="0"/>
          </a:p>
        </p:txBody>
      </p:sp>
    </p:spTree>
    <p:extLst>
      <p:ext uri="{BB962C8B-B14F-4D97-AF65-F5344CB8AC3E}">
        <p14:creationId xmlns:p14="http://schemas.microsoft.com/office/powerpoint/2010/main" val="152444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18</a:t>
            </a:fld>
            <a:endParaRPr lang="en-GB" dirty="0"/>
          </a:p>
        </p:txBody>
      </p:sp>
    </p:spTree>
    <p:extLst>
      <p:ext uri="{BB962C8B-B14F-4D97-AF65-F5344CB8AC3E}">
        <p14:creationId xmlns:p14="http://schemas.microsoft.com/office/powerpoint/2010/main" val="391439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 appears on click</a:t>
            </a:r>
          </a:p>
        </p:txBody>
      </p:sp>
      <p:sp>
        <p:nvSpPr>
          <p:cNvPr id="4" name="Slide Number Placeholder 3"/>
          <p:cNvSpPr>
            <a:spLocks noGrp="1"/>
          </p:cNvSpPr>
          <p:nvPr>
            <p:ph type="sldNum" sz="quarter" idx="5"/>
          </p:nvPr>
        </p:nvSpPr>
        <p:spPr/>
        <p:txBody>
          <a:bodyPr/>
          <a:lstStyle/>
          <a:p>
            <a:fld id="{8D2DE993-0AA5-4192-8E5C-7ADFF7E29E05}" type="slidenum">
              <a:rPr lang="en-GB" smtClean="0"/>
              <a:t>19</a:t>
            </a:fld>
            <a:endParaRPr lang="en-GB" dirty="0"/>
          </a:p>
        </p:txBody>
      </p:sp>
    </p:spTree>
    <p:extLst>
      <p:ext uri="{BB962C8B-B14F-4D97-AF65-F5344CB8AC3E}">
        <p14:creationId xmlns:p14="http://schemas.microsoft.com/office/powerpoint/2010/main" val="256170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p:txBody>
      </p:sp>
      <p:sp>
        <p:nvSpPr>
          <p:cNvPr id="4" name="Slide Number Placeholder 3"/>
          <p:cNvSpPr>
            <a:spLocks noGrp="1"/>
          </p:cNvSpPr>
          <p:nvPr>
            <p:ph type="sldNum" sz="quarter" idx="5"/>
          </p:nvPr>
        </p:nvSpPr>
        <p:spPr/>
        <p:txBody>
          <a:bodyPr/>
          <a:lstStyle/>
          <a:p>
            <a:fld id="{8D2DE993-0AA5-4192-8E5C-7ADFF7E29E05}" type="slidenum">
              <a:rPr lang="en-GB" smtClean="0"/>
              <a:t>22</a:t>
            </a:fld>
            <a:endParaRPr lang="en-GB"/>
          </a:p>
        </p:txBody>
      </p:sp>
    </p:spTree>
    <p:extLst>
      <p:ext uri="{BB962C8B-B14F-4D97-AF65-F5344CB8AC3E}">
        <p14:creationId xmlns:p14="http://schemas.microsoft.com/office/powerpoint/2010/main" val="777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 teaching pupils how to say hello in different languages as an example of how pupils can learn about different cultures. The first bullet point will turn yellow to signify this is an example you will be working on together during the assembly. </a:t>
            </a:r>
          </a:p>
        </p:txBody>
      </p:sp>
      <p:sp>
        <p:nvSpPr>
          <p:cNvPr id="4" name="Slide Number Placeholder 3"/>
          <p:cNvSpPr>
            <a:spLocks noGrp="1"/>
          </p:cNvSpPr>
          <p:nvPr>
            <p:ph type="sldNum" sz="quarter" idx="5"/>
          </p:nvPr>
        </p:nvSpPr>
        <p:spPr/>
        <p:txBody>
          <a:bodyPr/>
          <a:lstStyle/>
          <a:p>
            <a:fld id="{8D2DE993-0AA5-4192-8E5C-7ADFF7E29E05}" type="slidenum">
              <a:rPr lang="en-GB" smtClean="0"/>
              <a:t>23</a:t>
            </a:fld>
            <a:endParaRPr lang="en-GB"/>
          </a:p>
        </p:txBody>
      </p:sp>
    </p:spTree>
    <p:extLst>
      <p:ext uri="{BB962C8B-B14F-4D97-AF65-F5344CB8AC3E}">
        <p14:creationId xmlns:p14="http://schemas.microsoft.com/office/powerpoint/2010/main" val="316899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p:txBody>
      </p:sp>
      <p:sp>
        <p:nvSpPr>
          <p:cNvPr id="4" name="Slide Number Placeholder 3"/>
          <p:cNvSpPr>
            <a:spLocks noGrp="1"/>
          </p:cNvSpPr>
          <p:nvPr>
            <p:ph type="sldNum" sz="quarter" idx="5"/>
          </p:nvPr>
        </p:nvSpPr>
        <p:spPr/>
        <p:txBody>
          <a:bodyPr/>
          <a:lstStyle/>
          <a:p>
            <a:fld id="{8D2DE993-0AA5-4192-8E5C-7ADFF7E29E05}" type="slidenum">
              <a:rPr lang="en-GB" smtClean="0"/>
              <a:t>24</a:t>
            </a:fld>
            <a:endParaRPr lang="en-GB"/>
          </a:p>
        </p:txBody>
      </p:sp>
    </p:spTree>
    <p:extLst>
      <p:ext uri="{BB962C8B-B14F-4D97-AF65-F5344CB8AC3E}">
        <p14:creationId xmlns:p14="http://schemas.microsoft.com/office/powerpoint/2010/main" val="372206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True or false appears on click – green is true and red is false </a:t>
            </a:r>
          </a:p>
        </p:txBody>
      </p:sp>
      <p:sp>
        <p:nvSpPr>
          <p:cNvPr id="4" name="Slide Number Placeholder 3"/>
          <p:cNvSpPr>
            <a:spLocks noGrp="1"/>
          </p:cNvSpPr>
          <p:nvPr>
            <p:ph type="sldNum" sz="quarter" idx="5"/>
          </p:nvPr>
        </p:nvSpPr>
        <p:spPr/>
        <p:txBody>
          <a:bodyPr/>
          <a:lstStyle/>
          <a:p>
            <a:fld id="{8D2DE993-0AA5-4192-8E5C-7ADFF7E29E05}" type="slidenum">
              <a:rPr lang="en-GB" smtClean="0"/>
              <a:t>26</a:t>
            </a:fld>
            <a:endParaRPr lang="en-GB"/>
          </a:p>
        </p:txBody>
      </p:sp>
    </p:spTree>
    <p:extLst>
      <p:ext uri="{BB962C8B-B14F-4D97-AF65-F5344CB8AC3E}">
        <p14:creationId xmlns:p14="http://schemas.microsoft.com/office/powerpoint/2010/main" val="110320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p:txBody>
      </p:sp>
      <p:sp>
        <p:nvSpPr>
          <p:cNvPr id="4" name="Slide Number Placeholder 3"/>
          <p:cNvSpPr>
            <a:spLocks noGrp="1"/>
          </p:cNvSpPr>
          <p:nvPr>
            <p:ph type="sldNum" sz="quarter" idx="5"/>
          </p:nvPr>
        </p:nvSpPr>
        <p:spPr/>
        <p:txBody>
          <a:bodyPr/>
          <a:lstStyle/>
          <a:p>
            <a:fld id="{8D2DE993-0AA5-4192-8E5C-7ADFF7E29E05}" type="slidenum">
              <a:rPr lang="en-GB" smtClean="0"/>
              <a:t>27</a:t>
            </a:fld>
            <a:endParaRPr lang="en-GB"/>
          </a:p>
        </p:txBody>
      </p:sp>
    </p:spTree>
    <p:extLst>
      <p:ext uri="{BB962C8B-B14F-4D97-AF65-F5344CB8AC3E}">
        <p14:creationId xmlns:p14="http://schemas.microsoft.com/office/powerpoint/2010/main" val="36097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4</a:t>
            </a:fld>
            <a:endParaRPr lang="en-GB"/>
          </a:p>
        </p:txBody>
      </p:sp>
    </p:spTree>
    <p:extLst>
      <p:ext uri="{BB962C8B-B14F-4D97-AF65-F5344CB8AC3E}">
        <p14:creationId xmlns:p14="http://schemas.microsoft.com/office/powerpoint/2010/main" val="346233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5</a:t>
            </a:fld>
            <a:endParaRPr lang="en-GB"/>
          </a:p>
        </p:txBody>
      </p:sp>
    </p:spTree>
    <p:extLst>
      <p:ext uri="{BB962C8B-B14F-4D97-AF65-F5344CB8AC3E}">
        <p14:creationId xmlns:p14="http://schemas.microsoft.com/office/powerpoint/2010/main" val="85522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6</a:t>
            </a:fld>
            <a:endParaRPr lang="en-GB" dirty="0"/>
          </a:p>
        </p:txBody>
      </p:sp>
    </p:spTree>
    <p:extLst>
      <p:ext uri="{BB962C8B-B14F-4D97-AF65-F5344CB8AC3E}">
        <p14:creationId xmlns:p14="http://schemas.microsoft.com/office/powerpoint/2010/main" val="192949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will appear on click</a:t>
            </a:r>
          </a:p>
        </p:txBody>
      </p:sp>
      <p:sp>
        <p:nvSpPr>
          <p:cNvPr id="4" name="Slide Number Placeholder 3"/>
          <p:cNvSpPr>
            <a:spLocks noGrp="1"/>
          </p:cNvSpPr>
          <p:nvPr>
            <p:ph type="sldNum" sz="quarter" idx="5"/>
          </p:nvPr>
        </p:nvSpPr>
        <p:spPr/>
        <p:txBody>
          <a:bodyPr/>
          <a:lstStyle/>
          <a:p>
            <a:fld id="{8D2DE993-0AA5-4192-8E5C-7ADFF7E29E05}" type="slidenum">
              <a:rPr lang="en-GB" smtClean="0"/>
              <a:t>7</a:t>
            </a:fld>
            <a:endParaRPr lang="en-GB" dirty="0"/>
          </a:p>
        </p:txBody>
      </p:sp>
    </p:spTree>
    <p:extLst>
      <p:ext uri="{BB962C8B-B14F-4D97-AF65-F5344CB8AC3E}">
        <p14:creationId xmlns:p14="http://schemas.microsoft.com/office/powerpoint/2010/main" val="39304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pupils decide on who was employed depending on the criteria provided in the previous slides </a:t>
            </a:r>
          </a:p>
        </p:txBody>
      </p:sp>
      <p:sp>
        <p:nvSpPr>
          <p:cNvPr id="4" name="Slide Number Placeholder 3"/>
          <p:cNvSpPr>
            <a:spLocks noGrp="1"/>
          </p:cNvSpPr>
          <p:nvPr>
            <p:ph type="sldNum" sz="quarter" idx="5"/>
          </p:nvPr>
        </p:nvSpPr>
        <p:spPr/>
        <p:txBody>
          <a:bodyPr/>
          <a:lstStyle/>
          <a:p>
            <a:fld id="{8D2DE993-0AA5-4192-8E5C-7ADFF7E29E05}" type="slidenum">
              <a:rPr lang="en-GB" smtClean="0"/>
              <a:t>11</a:t>
            </a:fld>
            <a:endParaRPr lang="en-GB"/>
          </a:p>
        </p:txBody>
      </p:sp>
    </p:spTree>
    <p:extLst>
      <p:ext uri="{BB962C8B-B14F-4D97-AF65-F5344CB8AC3E}">
        <p14:creationId xmlns:p14="http://schemas.microsoft.com/office/powerpoint/2010/main" val="81609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14</a:t>
            </a:fld>
            <a:endParaRPr lang="en-GB" dirty="0"/>
          </a:p>
        </p:txBody>
      </p:sp>
    </p:spTree>
    <p:extLst>
      <p:ext uri="{BB962C8B-B14F-4D97-AF65-F5344CB8AC3E}">
        <p14:creationId xmlns:p14="http://schemas.microsoft.com/office/powerpoint/2010/main" val="203429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15</a:t>
            </a:fld>
            <a:endParaRPr lang="en-GB" dirty="0"/>
          </a:p>
        </p:txBody>
      </p:sp>
    </p:spTree>
    <p:extLst>
      <p:ext uri="{BB962C8B-B14F-4D97-AF65-F5344CB8AC3E}">
        <p14:creationId xmlns:p14="http://schemas.microsoft.com/office/powerpoint/2010/main" val="190074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appear on click</a:t>
            </a:r>
          </a:p>
          <a:p>
            <a:endParaRPr lang="en-GB" dirty="0"/>
          </a:p>
        </p:txBody>
      </p:sp>
      <p:sp>
        <p:nvSpPr>
          <p:cNvPr id="4" name="Slide Number Placeholder 3"/>
          <p:cNvSpPr>
            <a:spLocks noGrp="1"/>
          </p:cNvSpPr>
          <p:nvPr>
            <p:ph type="sldNum" sz="quarter" idx="5"/>
          </p:nvPr>
        </p:nvSpPr>
        <p:spPr/>
        <p:txBody>
          <a:bodyPr/>
          <a:lstStyle/>
          <a:p>
            <a:fld id="{8D2DE993-0AA5-4192-8E5C-7ADFF7E29E05}" type="slidenum">
              <a:rPr lang="en-GB" smtClean="0"/>
              <a:t>17</a:t>
            </a:fld>
            <a:endParaRPr lang="en-GB" dirty="0"/>
          </a:p>
        </p:txBody>
      </p:sp>
    </p:spTree>
    <p:extLst>
      <p:ext uri="{BB962C8B-B14F-4D97-AF65-F5344CB8AC3E}">
        <p14:creationId xmlns:p14="http://schemas.microsoft.com/office/powerpoint/2010/main" val="378467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ooter Placeholder 4">
            <a:extLst>
              <a:ext uri="{FF2B5EF4-FFF2-40B4-BE49-F238E27FC236}">
                <a16:creationId xmlns="" xmlns:a16="http://schemas.microsoft.com/office/drawing/2014/main" id="{0C480B5E-2691-424D-BF52-AEEFE05587D6}"/>
              </a:ext>
            </a:extLst>
          </p:cNvPr>
          <p:cNvSpPr txBox="1">
            <a:spLocks/>
          </p:cNvSpPr>
          <p:nvPr userDrawn="1"/>
        </p:nvSpPr>
        <p:spPr>
          <a:xfrm>
            <a:off x="8077200" y="64246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www.theschoolbus.net</a:t>
            </a:r>
            <a:endParaRPr lang="en-GB" dirty="0"/>
          </a:p>
        </p:txBody>
      </p:sp>
      <p:pic>
        <p:nvPicPr>
          <p:cNvPr id="11" name="Picture 10">
            <a:extLst>
              <a:ext uri="{FF2B5EF4-FFF2-40B4-BE49-F238E27FC236}">
                <a16:creationId xmlns="" xmlns:a16="http://schemas.microsoft.com/office/drawing/2014/main" id="{698A2198-6544-454E-9F0A-11F284F28238}"/>
              </a:ext>
            </a:extLst>
          </p:cNvPr>
          <p:cNvPicPr>
            <a:picLocks noChangeAspect="1"/>
          </p:cNvPicPr>
          <p:nvPr userDrawn="1"/>
        </p:nvPicPr>
        <p:blipFill>
          <a:blip r:embed="rId2"/>
          <a:stretch>
            <a:fillRect/>
          </a:stretch>
        </p:blipFill>
        <p:spPr>
          <a:xfrm>
            <a:off x="5306734" y="6380252"/>
            <a:ext cx="1578533" cy="474664"/>
          </a:xfrm>
          <a:prstGeom prst="rect">
            <a:avLst/>
          </a:prstGeom>
        </p:spPr>
      </p:pic>
      <p:sp>
        <p:nvSpPr>
          <p:cNvPr id="12" name="TextBox 11">
            <a:extLst>
              <a:ext uri="{FF2B5EF4-FFF2-40B4-BE49-F238E27FC236}">
                <a16:creationId xmlns="" xmlns:a16="http://schemas.microsoft.com/office/drawing/2014/main" id="{DE6991F9-7245-4EE3-A11F-CF0D295CB610}"/>
              </a:ext>
            </a:extLst>
          </p:cNvPr>
          <p:cNvSpPr txBox="1"/>
          <p:nvPr userDrawn="1"/>
        </p:nvSpPr>
        <p:spPr>
          <a:xfrm>
            <a:off x="9302496" y="357903"/>
            <a:ext cx="597408" cy="153888"/>
          </a:xfrm>
          <a:prstGeom prst="rect">
            <a:avLst/>
          </a:prstGeom>
          <a:noFill/>
        </p:spPr>
        <p:txBody>
          <a:bodyPr wrap="square" rtlCol="0">
            <a:spAutoFit/>
          </a:bodyPr>
          <a:lstStyle/>
          <a:p>
            <a:r>
              <a:rPr lang="en-GB" sz="400" dirty="0">
                <a:solidFill>
                  <a:schemeClr val="bg1"/>
                </a:solidFill>
              </a:rPr>
              <a:t>Teal salmon butty</a:t>
            </a:r>
          </a:p>
        </p:txBody>
      </p:sp>
      <p:pic>
        <p:nvPicPr>
          <p:cNvPr id="13" name="Picture 12">
            <a:extLst>
              <a:ext uri="{FF2B5EF4-FFF2-40B4-BE49-F238E27FC236}">
                <a16:creationId xmlns="" xmlns:a16="http://schemas.microsoft.com/office/drawing/2014/main" id="{FC91B909-C502-4664-BED7-3AE64573C904}"/>
              </a:ext>
            </a:extLst>
          </p:cNvPr>
          <p:cNvPicPr/>
          <p:nvPr userDrawn="1"/>
        </p:nvPicPr>
        <p:blipFill rotWithShape="1">
          <a:blip r:embed="rId3" cstate="print">
            <a:extLst>
              <a:ext uri="{28A0092B-C50C-407E-A947-70E740481C1C}">
                <a14:useLocalDpi xmlns:a14="http://schemas.microsoft.com/office/drawing/2010/main" val="0"/>
              </a:ext>
            </a:extLst>
          </a:blip>
          <a:srcRect l="543" t="10720" r="1511" b="5262"/>
          <a:stretch/>
        </p:blipFill>
        <p:spPr>
          <a:xfrm>
            <a:off x="8373773" y="357903"/>
            <a:ext cx="3580483" cy="628420"/>
          </a:xfrm>
          <a:prstGeom prst="rect">
            <a:avLst/>
          </a:prstGeom>
        </p:spPr>
      </p:pic>
      <p:sp>
        <p:nvSpPr>
          <p:cNvPr id="3" name="Text Placeholder 2">
            <a:extLst>
              <a:ext uri="{FF2B5EF4-FFF2-40B4-BE49-F238E27FC236}">
                <a16:creationId xmlns="" xmlns:a16="http://schemas.microsoft.com/office/drawing/2014/main" id="{65890AD8-C79D-4869-BD4C-EE632C400F87}"/>
              </a:ext>
            </a:extLst>
          </p:cNvPr>
          <p:cNvSpPr>
            <a:spLocks noGrp="1"/>
          </p:cNvSpPr>
          <p:nvPr>
            <p:ph type="body" sz="quarter" idx="13" hasCustomPrompt="1"/>
          </p:nvPr>
        </p:nvSpPr>
        <p:spPr>
          <a:xfrm>
            <a:off x="452150" y="3156039"/>
            <a:ext cx="6918325" cy="3224213"/>
          </a:xfrm>
          <a:prstGeom prst="rect">
            <a:avLst/>
          </a:prstGeom>
        </p:spPr>
        <p:txBody>
          <a:bodyPr anchor="b"/>
          <a:lstStyle>
            <a:lvl1pPr marL="0" indent="0">
              <a:buNone/>
              <a:defRPr sz="6000"/>
            </a:lvl1pPr>
          </a:lstStyle>
          <a:p>
            <a:pPr lvl="0"/>
            <a:r>
              <a:rPr lang="en-US" dirty="0"/>
              <a:t>Title</a:t>
            </a:r>
            <a:endParaRPr lang="en-GB" dirty="0"/>
          </a:p>
        </p:txBody>
      </p:sp>
    </p:spTree>
    <p:extLst>
      <p:ext uri="{BB962C8B-B14F-4D97-AF65-F5344CB8AC3E}">
        <p14:creationId xmlns:p14="http://schemas.microsoft.com/office/powerpoint/2010/main" val="373579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4" name="Text Placeholder 13">
            <a:extLst>
              <a:ext uri="{FF2B5EF4-FFF2-40B4-BE49-F238E27FC236}">
                <a16:creationId xmlns="" xmlns:a16="http://schemas.microsoft.com/office/drawing/2014/main" id="{7420B53F-2AF0-4D6C-AA54-85F9FEF27111}"/>
              </a:ext>
            </a:extLst>
          </p:cNvPr>
          <p:cNvSpPr>
            <a:spLocks noGrp="1"/>
          </p:cNvSpPr>
          <p:nvPr>
            <p:ph type="body" sz="quarter" idx="14"/>
          </p:nvPr>
        </p:nvSpPr>
        <p:spPr>
          <a:xfrm>
            <a:off x="1090613" y="2016125"/>
            <a:ext cx="10604500" cy="3846513"/>
          </a:xfrm>
          <a:prstGeom prst="rect">
            <a:avLst/>
          </a:prstGeom>
        </p:spPr>
        <p:txBody>
          <a:bodyPr/>
          <a:lstStyle>
            <a:lvl1pPr marL="0" indent="0">
              <a:buNone/>
              <a:defRPr sz="1800">
                <a:solidFill>
                  <a:srgbClr val="004251"/>
                </a:solidFill>
              </a:defRPr>
            </a:lvl1pPr>
            <a:lvl2pPr>
              <a:defRPr>
                <a:solidFill>
                  <a:srgbClr val="004251"/>
                </a:solidFill>
              </a:defRPr>
            </a:lvl2pPr>
            <a:lvl3pPr>
              <a:defRPr>
                <a:solidFill>
                  <a:srgbClr val="004251"/>
                </a:solidFill>
              </a:defRPr>
            </a:lvl3pPr>
            <a:lvl4pPr>
              <a:defRPr>
                <a:solidFill>
                  <a:srgbClr val="004251"/>
                </a:solidFill>
              </a:defRPr>
            </a:lvl4pPr>
            <a:lvl5pPr>
              <a:defRPr>
                <a:solidFill>
                  <a:srgbClr val="004251"/>
                </a:solidFill>
              </a:defRPr>
            </a:lvl5pPr>
          </a:lstStyle>
          <a:p>
            <a:pPr lvl="0"/>
            <a:r>
              <a:rPr lang="en-US" dirty="0"/>
              <a:t>Edit Master text styles</a:t>
            </a:r>
          </a:p>
        </p:txBody>
      </p:sp>
      <p:sp>
        <p:nvSpPr>
          <p:cNvPr id="7" name="Text Placeholder 6">
            <a:extLst>
              <a:ext uri="{FF2B5EF4-FFF2-40B4-BE49-F238E27FC236}">
                <a16:creationId xmlns="" xmlns:a16="http://schemas.microsoft.com/office/drawing/2014/main" id="{22DE9FD7-F926-4FAB-9AA2-3288084DC39E}"/>
              </a:ext>
            </a:extLst>
          </p:cNvPr>
          <p:cNvSpPr>
            <a:spLocks noGrp="1"/>
          </p:cNvSpPr>
          <p:nvPr>
            <p:ph type="body" sz="quarter" idx="15" hasCustomPrompt="1"/>
          </p:nvPr>
        </p:nvSpPr>
        <p:spPr>
          <a:xfrm>
            <a:off x="1090613" y="1109889"/>
            <a:ext cx="10604500" cy="636588"/>
          </a:xfrm>
          <a:prstGeom prst="rect">
            <a:avLst/>
          </a:prstGeom>
        </p:spPr>
        <p:txBody>
          <a:bodyPr/>
          <a:lstStyle>
            <a:lvl1pPr marL="0" indent="0" algn="ctr">
              <a:buNone/>
              <a:defRPr sz="2800" b="1">
                <a:solidFill>
                  <a:srgbClr val="7C7777"/>
                </a:solidFill>
              </a:defRPr>
            </a:lvl1pPr>
            <a:lvl5pPr>
              <a:defRPr/>
            </a:lvl5pPr>
          </a:lstStyle>
          <a:p>
            <a:pPr lvl="0"/>
            <a:r>
              <a:rPr lang="en-US" dirty="0"/>
              <a:t>Title text</a:t>
            </a:r>
          </a:p>
        </p:txBody>
      </p:sp>
    </p:spTree>
    <p:extLst>
      <p:ext uri="{BB962C8B-B14F-4D97-AF65-F5344CB8AC3E}">
        <p14:creationId xmlns:p14="http://schemas.microsoft.com/office/powerpoint/2010/main" val="429191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at's next">
    <p:spTree>
      <p:nvGrpSpPr>
        <p:cNvPr id="1" name=""/>
        <p:cNvGrpSpPr/>
        <p:nvPr/>
      </p:nvGrpSpPr>
      <p:grpSpPr>
        <a:xfrm>
          <a:off x="0" y="0"/>
          <a:ext cx="0" cy="0"/>
          <a:chOff x="0" y="0"/>
          <a:chExt cx="0" cy="0"/>
        </a:xfrm>
      </p:grpSpPr>
      <p:sp>
        <p:nvSpPr>
          <p:cNvPr id="10" name="Text Placeholder 13">
            <a:extLst>
              <a:ext uri="{FF2B5EF4-FFF2-40B4-BE49-F238E27FC236}">
                <a16:creationId xmlns="" xmlns:a16="http://schemas.microsoft.com/office/drawing/2014/main" id="{3BFA3BAF-B927-4F68-8867-D9720EEC8BCC}"/>
              </a:ext>
            </a:extLst>
          </p:cNvPr>
          <p:cNvSpPr>
            <a:spLocks noGrp="1"/>
          </p:cNvSpPr>
          <p:nvPr>
            <p:ph type="body" sz="quarter" idx="14"/>
          </p:nvPr>
        </p:nvSpPr>
        <p:spPr>
          <a:xfrm>
            <a:off x="1090613" y="1714046"/>
            <a:ext cx="10604500" cy="4334600"/>
          </a:xfrm>
          <a:prstGeom prst="rect">
            <a:avLst/>
          </a:prstGeom>
        </p:spPr>
        <p:txBody>
          <a:bodyPr/>
          <a:lstStyle>
            <a:lvl1pPr marL="0" indent="0">
              <a:buNone/>
              <a:defRPr sz="1800">
                <a:solidFill>
                  <a:srgbClr val="004251"/>
                </a:solidFill>
              </a:defRPr>
            </a:lvl1pPr>
            <a:lvl2pPr>
              <a:defRPr>
                <a:solidFill>
                  <a:srgbClr val="004251"/>
                </a:solidFill>
              </a:defRPr>
            </a:lvl2pPr>
            <a:lvl3pPr>
              <a:defRPr>
                <a:solidFill>
                  <a:srgbClr val="004251"/>
                </a:solidFill>
              </a:defRPr>
            </a:lvl3pPr>
            <a:lvl4pPr>
              <a:defRPr>
                <a:solidFill>
                  <a:srgbClr val="004251"/>
                </a:solidFill>
              </a:defRPr>
            </a:lvl4pPr>
            <a:lvl5pPr>
              <a:defRPr>
                <a:solidFill>
                  <a:srgbClr val="004251"/>
                </a:solidFill>
              </a:defRPr>
            </a:lvl5pPr>
          </a:lstStyle>
          <a:p>
            <a:pPr lvl="0"/>
            <a:r>
              <a:rPr lang="en-US" dirty="0"/>
              <a:t>Edit Master text styles</a:t>
            </a:r>
          </a:p>
        </p:txBody>
      </p:sp>
      <p:sp>
        <p:nvSpPr>
          <p:cNvPr id="2" name="TextBox 1">
            <a:extLst>
              <a:ext uri="{FF2B5EF4-FFF2-40B4-BE49-F238E27FC236}">
                <a16:creationId xmlns="" xmlns:a16="http://schemas.microsoft.com/office/drawing/2014/main" id="{77477873-F17F-409E-BFE5-A0BE1E255D7C}"/>
              </a:ext>
            </a:extLst>
          </p:cNvPr>
          <p:cNvSpPr txBox="1"/>
          <p:nvPr userDrawn="1"/>
        </p:nvSpPr>
        <p:spPr>
          <a:xfrm>
            <a:off x="1090613" y="809354"/>
            <a:ext cx="10604500" cy="523220"/>
          </a:xfrm>
          <a:prstGeom prst="rect">
            <a:avLst/>
          </a:prstGeom>
          <a:noFill/>
        </p:spPr>
        <p:txBody>
          <a:bodyPr wrap="square" rtlCol="0">
            <a:spAutoFit/>
          </a:bodyPr>
          <a:lstStyle/>
          <a:p>
            <a:pPr algn="ctr"/>
            <a:r>
              <a:rPr lang="en-GB" sz="2800" b="1" dirty="0">
                <a:solidFill>
                  <a:srgbClr val="7C7777"/>
                </a:solidFill>
              </a:rPr>
              <a:t>What’s next?</a:t>
            </a:r>
          </a:p>
        </p:txBody>
      </p:sp>
    </p:spTree>
    <p:extLst>
      <p:ext uri="{BB962C8B-B14F-4D97-AF65-F5344CB8AC3E}">
        <p14:creationId xmlns:p14="http://schemas.microsoft.com/office/powerpoint/2010/main" val="357030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9864D4F0-8FF4-465E-BFD7-4AD6989F158A}"/>
              </a:ext>
            </a:extLst>
          </p:cNvPr>
          <p:cNvPicPr>
            <a:picLocks noChangeAspect="1"/>
          </p:cNvPicPr>
          <p:nvPr userDrawn="1"/>
        </p:nvPicPr>
        <p:blipFill>
          <a:blip r:embed="rId5"/>
          <a:stretch>
            <a:fillRect/>
          </a:stretch>
        </p:blipFill>
        <p:spPr>
          <a:xfrm>
            <a:off x="0" y="1"/>
            <a:ext cx="12192000" cy="1016769"/>
          </a:xfrm>
          <a:prstGeom prst="rect">
            <a:avLst/>
          </a:prstGeom>
        </p:spPr>
      </p:pic>
      <p:pic>
        <p:nvPicPr>
          <p:cNvPr id="11" name="Picture 10" descr="3MR watermark.png">
            <a:extLst>
              <a:ext uri="{FF2B5EF4-FFF2-40B4-BE49-F238E27FC236}">
                <a16:creationId xmlns="" xmlns:a16="http://schemas.microsoft.com/office/drawing/2014/main" id="{4A45FDDB-BE48-40AC-9AED-AA689A55E87E}"/>
              </a:ext>
            </a:extLst>
          </p:cNvPr>
          <p:cNvPicPr>
            <a:picLocks noChangeAspect="1"/>
          </p:cNvPicPr>
          <p:nvPr userDrawn="1"/>
        </p:nvPicPr>
        <p:blipFill>
          <a:blip r:embed="rId6" cstate="print">
            <a:alphaModFix amt="48000"/>
            <a:extLst>
              <a:ext uri="{28A0092B-C50C-407E-A947-70E740481C1C}">
                <a14:useLocalDpi xmlns:a14="http://schemas.microsoft.com/office/drawing/2010/main" val="0"/>
              </a:ext>
            </a:extLst>
          </a:blip>
          <a:stretch>
            <a:fillRect/>
          </a:stretch>
        </p:blipFill>
        <p:spPr>
          <a:xfrm>
            <a:off x="1" y="93658"/>
            <a:ext cx="6022848" cy="6286594"/>
          </a:xfrm>
          <a:prstGeom prst="rect">
            <a:avLst/>
          </a:prstGeom>
          <a:effectLst>
            <a:outerShdw dist="50800" dir="5400000" algn="ctr" rotWithShape="0">
              <a:srgbClr val="BABABC">
                <a:alpha val="0"/>
              </a:srgbClr>
            </a:outerShdw>
            <a:reflection stA="27000" endPos="65000" dist="50800" dir="5400000" sy="-100000" algn="bl" rotWithShape="0"/>
          </a:effectLst>
        </p:spPr>
      </p:pic>
      <p:sp>
        <p:nvSpPr>
          <p:cNvPr id="12" name="Rectangle 11">
            <a:extLst>
              <a:ext uri="{FF2B5EF4-FFF2-40B4-BE49-F238E27FC236}">
                <a16:creationId xmlns="" xmlns:a16="http://schemas.microsoft.com/office/drawing/2014/main" id="{F237B564-A08E-4ADF-B65D-A95A43B67CF8}"/>
              </a:ext>
            </a:extLst>
          </p:cNvPr>
          <p:cNvSpPr/>
          <p:nvPr userDrawn="1"/>
        </p:nvSpPr>
        <p:spPr>
          <a:xfrm>
            <a:off x="0" y="6357409"/>
            <a:ext cx="12192000" cy="501652"/>
          </a:xfrm>
          <a:prstGeom prst="rect">
            <a:avLst/>
          </a:prstGeom>
          <a:solidFill>
            <a:srgbClr val="347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 xmlns:a16="http://schemas.microsoft.com/office/drawing/2014/main" id="{393824BF-E6C7-4A31-A341-4B6027458631}"/>
              </a:ext>
            </a:extLst>
          </p:cNvPr>
          <p:cNvSpPr txBox="1">
            <a:spLocks/>
          </p:cNvSpPr>
          <p:nvPr userDrawn="1"/>
        </p:nvSpPr>
        <p:spPr>
          <a:xfrm>
            <a:off x="8077200" y="64246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www.theschoolbus.net</a:t>
            </a:r>
            <a:endParaRPr lang="en-GB" dirty="0"/>
          </a:p>
        </p:txBody>
      </p:sp>
      <p:pic>
        <p:nvPicPr>
          <p:cNvPr id="14" name="Picture 13">
            <a:extLst>
              <a:ext uri="{FF2B5EF4-FFF2-40B4-BE49-F238E27FC236}">
                <a16:creationId xmlns="" xmlns:a16="http://schemas.microsoft.com/office/drawing/2014/main" id="{F54B3E49-035A-466C-860E-77EC511027E2}"/>
              </a:ext>
            </a:extLst>
          </p:cNvPr>
          <p:cNvPicPr>
            <a:picLocks noChangeAspect="1"/>
          </p:cNvPicPr>
          <p:nvPr userDrawn="1"/>
        </p:nvPicPr>
        <p:blipFill>
          <a:blip r:embed="rId7"/>
          <a:stretch>
            <a:fillRect/>
          </a:stretch>
        </p:blipFill>
        <p:spPr>
          <a:xfrm>
            <a:off x="5306734" y="6372088"/>
            <a:ext cx="1578533" cy="474664"/>
          </a:xfrm>
          <a:prstGeom prst="rect">
            <a:avLst/>
          </a:prstGeom>
        </p:spPr>
      </p:pic>
      <p:sp>
        <p:nvSpPr>
          <p:cNvPr id="15" name="TextBox 14">
            <a:extLst>
              <a:ext uri="{FF2B5EF4-FFF2-40B4-BE49-F238E27FC236}">
                <a16:creationId xmlns="" xmlns:a16="http://schemas.microsoft.com/office/drawing/2014/main" id="{9E8D5B61-039B-4054-9500-25901EC5860F}"/>
              </a:ext>
            </a:extLst>
          </p:cNvPr>
          <p:cNvSpPr txBox="1"/>
          <p:nvPr userDrawn="1"/>
        </p:nvSpPr>
        <p:spPr>
          <a:xfrm>
            <a:off x="9302496" y="357903"/>
            <a:ext cx="597408" cy="153888"/>
          </a:xfrm>
          <a:prstGeom prst="rect">
            <a:avLst/>
          </a:prstGeom>
          <a:noFill/>
        </p:spPr>
        <p:txBody>
          <a:bodyPr wrap="square" rtlCol="0">
            <a:spAutoFit/>
          </a:bodyPr>
          <a:lstStyle/>
          <a:p>
            <a:r>
              <a:rPr lang="en-GB" sz="400" dirty="0">
                <a:solidFill>
                  <a:schemeClr val="bg1"/>
                </a:solidFill>
              </a:rPr>
              <a:t>Teal salmon butty</a:t>
            </a:r>
          </a:p>
        </p:txBody>
      </p:sp>
      <p:pic>
        <p:nvPicPr>
          <p:cNvPr id="16" name="Picture 15">
            <a:extLst>
              <a:ext uri="{FF2B5EF4-FFF2-40B4-BE49-F238E27FC236}">
                <a16:creationId xmlns="" xmlns:a16="http://schemas.microsoft.com/office/drawing/2014/main" id="{19881631-342B-47F9-BAAD-7C2E4DBD98C0}"/>
              </a:ext>
            </a:extLst>
          </p:cNvPr>
          <p:cNvPicPr/>
          <p:nvPr userDrawn="1"/>
        </p:nvPicPr>
        <p:blipFill rotWithShape="1">
          <a:blip r:embed="rId8" cstate="print">
            <a:extLst>
              <a:ext uri="{28A0092B-C50C-407E-A947-70E740481C1C}">
                <a14:useLocalDpi xmlns:a14="http://schemas.microsoft.com/office/drawing/2010/main" val="0"/>
              </a:ext>
            </a:extLst>
          </a:blip>
          <a:srcRect l="543" t="10720" r="1511" b="5262"/>
          <a:stretch/>
        </p:blipFill>
        <p:spPr>
          <a:xfrm>
            <a:off x="8373773" y="357903"/>
            <a:ext cx="3580483" cy="628420"/>
          </a:xfrm>
          <a:prstGeom prst="rect">
            <a:avLst/>
          </a:prstGeom>
        </p:spPr>
      </p:pic>
    </p:spTree>
    <p:extLst>
      <p:ext uri="{BB962C8B-B14F-4D97-AF65-F5344CB8AC3E}">
        <p14:creationId xmlns:p14="http://schemas.microsoft.com/office/powerpoint/2010/main" val="382777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18" Type="http://schemas.microsoft.com/office/2007/relationships/hdphoto" Target="../media/hdphoto8.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24.png"/><Relationship Id="rId2" Type="http://schemas.openxmlformats.org/officeDocument/2006/relationships/notesSlide" Target="../notesSlides/notesSlide14.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 Id="rId14" Type="http://schemas.microsoft.com/office/2007/relationships/hdphoto" Target="../media/hdphoto6.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00D1D32-41AA-4969-9952-AC655DDD0E2B}"/>
              </a:ext>
            </a:extLst>
          </p:cNvPr>
          <p:cNvSpPr>
            <a:spLocks noGrp="1"/>
          </p:cNvSpPr>
          <p:nvPr>
            <p:ph type="body" sz="quarter" idx="13"/>
          </p:nvPr>
        </p:nvSpPr>
        <p:spPr>
          <a:xfrm>
            <a:off x="247650" y="4470400"/>
            <a:ext cx="9007186" cy="1764579"/>
          </a:xfrm>
        </p:spPr>
        <p:txBody>
          <a:bodyPr/>
          <a:lstStyle/>
          <a:p>
            <a:r>
              <a:rPr lang="en-GB" sz="4000" b="1" dirty="0"/>
              <a:t>UNDERSTANDING BRITISH VALUES </a:t>
            </a:r>
          </a:p>
          <a:p>
            <a:r>
              <a:rPr lang="en-GB" sz="2800" b="1" dirty="0"/>
              <a:t>A PRESENTATION FOR PUPILS</a:t>
            </a:r>
          </a:p>
        </p:txBody>
      </p:sp>
      <p:sp>
        <p:nvSpPr>
          <p:cNvPr id="3" name="TextBox 2">
            <a:extLst>
              <a:ext uri="{FF2B5EF4-FFF2-40B4-BE49-F238E27FC236}">
                <a16:creationId xmlns="" xmlns:a16="http://schemas.microsoft.com/office/drawing/2014/main" id="{9361E810-CDEE-4492-ADBA-55FE2D12516D}"/>
              </a:ext>
            </a:extLst>
          </p:cNvPr>
          <p:cNvSpPr txBox="1"/>
          <p:nvPr/>
        </p:nvSpPr>
        <p:spPr>
          <a:xfrm>
            <a:off x="247650" y="6453188"/>
            <a:ext cx="2914650" cy="307777"/>
          </a:xfrm>
          <a:prstGeom prst="rect">
            <a:avLst/>
          </a:prstGeom>
          <a:noFill/>
        </p:spPr>
        <p:txBody>
          <a:bodyPr wrap="square" rtlCol="0">
            <a:spAutoFit/>
          </a:bodyPr>
          <a:lstStyle/>
          <a:p>
            <a:r>
              <a:rPr lang="en-GB" sz="1400" b="1" dirty="0">
                <a:solidFill>
                  <a:schemeClr val="bg1"/>
                </a:solidFill>
              </a:rPr>
              <a:t>Last updated: 4 February 2019</a:t>
            </a:r>
            <a:endParaRPr lang="en-GB" b="1" dirty="0">
              <a:solidFill>
                <a:schemeClr val="bg1"/>
              </a:solidFill>
            </a:endParaRPr>
          </a:p>
        </p:txBody>
      </p:sp>
    </p:spTree>
    <p:extLst>
      <p:ext uri="{BB962C8B-B14F-4D97-AF65-F5344CB8AC3E}">
        <p14:creationId xmlns:p14="http://schemas.microsoft.com/office/powerpoint/2010/main" val="202747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16CEC7F-BA56-4AC7-8645-7A501CB7CDDA}"/>
              </a:ext>
            </a:extLst>
          </p:cNvPr>
          <p:cNvSpPr>
            <a:spLocks noGrp="1"/>
          </p:cNvSpPr>
          <p:nvPr>
            <p:ph type="body" sz="quarter" idx="15"/>
          </p:nvPr>
        </p:nvSpPr>
        <p:spPr/>
        <p:txBody>
          <a:bodyPr/>
          <a:lstStyle/>
          <a:p>
            <a:r>
              <a:rPr lang="en-GB" dirty="0"/>
              <a:t>Jack</a:t>
            </a:r>
          </a:p>
        </p:txBody>
      </p:sp>
      <p:sp>
        <p:nvSpPr>
          <p:cNvPr id="5" name="TextBox 4">
            <a:extLst>
              <a:ext uri="{FF2B5EF4-FFF2-40B4-BE49-F238E27FC236}">
                <a16:creationId xmlns="" xmlns:a16="http://schemas.microsoft.com/office/drawing/2014/main" id="{F3435267-6F75-466F-B7D3-9E0C90390AA3}"/>
              </a:ext>
            </a:extLst>
          </p:cNvPr>
          <p:cNvSpPr txBox="1"/>
          <p:nvPr/>
        </p:nvSpPr>
        <p:spPr>
          <a:xfrm>
            <a:off x="4852687" y="2470291"/>
            <a:ext cx="5846472" cy="3277820"/>
          </a:xfrm>
          <a:prstGeom prst="rect">
            <a:avLst/>
          </a:prstGeom>
          <a:noFill/>
        </p:spPr>
        <p:txBody>
          <a:bodyPr wrap="none" rtlCol="0">
            <a:spAutoFit/>
          </a:bodyPr>
          <a:lstStyle/>
          <a:p>
            <a:pPr algn="just">
              <a:lnSpc>
                <a:spcPct val="150000"/>
              </a:lnSpc>
            </a:pPr>
            <a:r>
              <a:rPr lang="en-GB" dirty="0"/>
              <a:t>Jack applied for the job. He: </a:t>
            </a:r>
          </a:p>
          <a:p>
            <a:pPr marL="285750" indent="-285750" algn="just">
              <a:lnSpc>
                <a:spcPct val="150000"/>
              </a:lnSpc>
              <a:buFont typeface="Arial" panose="020B0604020202020204" pitchFamily="34" charset="0"/>
              <a:buChar char="•"/>
            </a:pPr>
            <a:r>
              <a:rPr lang="en-GB" dirty="0"/>
              <a:t>Is aged 22.</a:t>
            </a:r>
          </a:p>
          <a:p>
            <a:pPr marL="285750" indent="-285750" algn="just">
              <a:lnSpc>
                <a:spcPct val="150000"/>
              </a:lnSpc>
              <a:buFont typeface="Arial" panose="020B0604020202020204" pitchFamily="34" charset="0"/>
              <a:buChar char="•"/>
            </a:pPr>
            <a:r>
              <a:rPr lang="en-GB" dirty="0"/>
              <a:t>Is a man.</a:t>
            </a:r>
          </a:p>
          <a:p>
            <a:pPr marL="285750" indent="-285750" algn="just">
              <a:lnSpc>
                <a:spcPct val="150000"/>
              </a:lnSpc>
              <a:buFont typeface="Arial" panose="020B0604020202020204" pitchFamily="34" charset="0"/>
              <a:buChar char="•"/>
            </a:pPr>
            <a:r>
              <a:rPr lang="en-GB" dirty="0"/>
              <a:t>Lives close to the newspaper.</a:t>
            </a:r>
          </a:p>
          <a:p>
            <a:pPr marL="285750" indent="-285750" algn="just">
              <a:lnSpc>
                <a:spcPct val="150000"/>
              </a:lnSpc>
              <a:buFont typeface="Arial" panose="020B0604020202020204" pitchFamily="34" charset="0"/>
              <a:buChar char="•"/>
            </a:pPr>
            <a:r>
              <a:rPr lang="en-GB" dirty="0"/>
              <a:t>Has a English language degree.</a:t>
            </a:r>
          </a:p>
          <a:p>
            <a:pPr marL="285750" indent="-285750" algn="just">
              <a:lnSpc>
                <a:spcPct val="150000"/>
              </a:lnSpc>
              <a:buFont typeface="Arial" panose="020B0604020202020204" pitchFamily="34" charset="0"/>
              <a:buChar char="•"/>
            </a:pPr>
            <a:r>
              <a:rPr lang="en-GB" dirty="0"/>
              <a:t>Has one year of experience writing for newspapers. </a:t>
            </a:r>
          </a:p>
          <a:p>
            <a:pPr marL="285750" indent="-285750" algn="just">
              <a:lnSpc>
                <a:spcPct val="150000"/>
              </a:lnSpc>
              <a:buFont typeface="Arial" panose="020B0604020202020204" pitchFamily="34" charset="0"/>
              <a:buChar char="•"/>
            </a:pPr>
            <a:r>
              <a:rPr lang="en-GB" dirty="0"/>
              <a:t>Has not got a keen interest in sports. </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 xmlns:a16="http://schemas.microsoft.com/office/drawing/2014/main" id="{6E092C61-7F9F-48AE-984F-BF925EAAD0B8}"/>
              </a:ext>
            </a:extLst>
          </p:cNvPr>
          <p:cNvPicPr>
            <a:picLocks noChangeAspect="1"/>
          </p:cNvPicPr>
          <p:nvPr/>
        </p:nvPicPr>
        <p:blipFill rotWithShape="1">
          <a:blip r:embed="rId2">
            <a:extLst>
              <a:ext uri="{28A0092B-C50C-407E-A947-70E740481C1C}">
                <a14:useLocalDpi xmlns:a14="http://schemas.microsoft.com/office/drawing/2010/main" val="0"/>
              </a:ext>
            </a:extLst>
          </a:blip>
          <a:srcRect l="11742" b="4762"/>
          <a:stretch/>
        </p:blipFill>
        <p:spPr>
          <a:xfrm>
            <a:off x="1090613" y="2177470"/>
            <a:ext cx="3224513" cy="3479486"/>
          </a:xfrm>
          <a:prstGeom prst="rect">
            <a:avLst/>
          </a:prstGeom>
        </p:spPr>
      </p:pic>
    </p:spTree>
    <p:extLst>
      <p:ext uri="{BB962C8B-B14F-4D97-AF65-F5344CB8AC3E}">
        <p14:creationId xmlns:p14="http://schemas.microsoft.com/office/powerpoint/2010/main" val="272044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32EF368-3F90-491B-B395-3D8C3CF24776}"/>
              </a:ext>
            </a:extLst>
          </p:cNvPr>
          <p:cNvSpPr>
            <a:spLocks noGrp="1"/>
          </p:cNvSpPr>
          <p:nvPr>
            <p:ph type="body" sz="quarter" idx="15"/>
          </p:nvPr>
        </p:nvSpPr>
        <p:spPr/>
        <p:txBody>
          <a:bodyPr/>
          <a:lstStyle/>
          <a:p>
            <a:r>
              <a:rPr lang="en-GB" dirty="0"/>
              <a:t>By show of hands, who do you think got the job?</a:t>
            </a:r>
          </a:p>
        </p:txBody>
      </p:sp>
      <p:pic>
        <p:nvPicPr>
          <p:cNvPr id="4" name="Picture 3">
            <a:extLst>
              <a:ext uri="{FF2B5EF4-FFF2-40B4-BE49-F238E27FC236}">
                <a16:creationId xmlns="" xmlns:a16="http://schemas.microsoft.com/office/drawing/2014/main" id="{9144468B-303D-456B-BFB0-B4DD6D8856FF}"/>
              </a:ext>
            </a:extLst>
          </p:cNvPr>
          <p:cNvPicPr>
            <a:picLocks noChangeAspect="1"/>
          </p:cNvPicPr>
          <p:nvPr/>
        </p:nvPicPr>
        <p:blipFill rotWithShape="1">
          <a:blip r:embed="rId3">
            <a:extLst>
              <a:ext uri="{28A0092B-C50C-407E-A947-70E740481C1C}">
                <a14:useLocalDpi xmlns:a14="http://schemas.microsoft.com/office/drawing/2010/main" val="0"/>
              </a:ext>
            </a:extLst>
          </a:blip>
          <a:srcRect r="12959"/>
          <a:stretch/>
        </p:blipFill>
        <p:spPr>
          <a:xfrm>
            <a:off x="1690347" y="2268625"/>
            <a:ext cx="2939774" cy="3377444"/>
          </a:xfrm>
          <a:prstGeom prst="rect">
            <a:avLst/>
          </a:prstGeom>
        </p:spPr>
      </p:pic>
      <p:sp>
        <p:nvSpPr>
          <p:cNvPr id="5" name="TextBox 4">
            <a:extLst>
              <a:ext uri="{FF2B5EF4-FFF2-40B4-BE49-F238E27FC236}">
                <a16:creationId xmlns="" xmlns:a16="http://schemas.microsoft.com/office/drawing/2014/main" id="{57EAD371-6521-46FD-B075-7653A16D2593}"/>
              </a:ext>
            </a:extLst>
          </p:cNvPr>
          <p:cNvSpPr txBox="1"/>
          <p:nvPr/>
        </p:nvSpPr>
        <p:spPr>
          <a:xfrm>
            <a:off x="6096000" y="3702756"/>
            <a:ext cx="505267" cy="369332"/>
          </a:xfrm>
          <a:prstGeom prst="rect">
            <a:avLst/>
          </a:prstGeom>
          <a:noFill/>
        </p:spPr>
        <p:txBody>
          <a:bodyPr wrap="none" rtlCol="0">
            <a:spAutoFit/>
          </a:bodyPr>
          <a:lstStyle/>
          <a:p>
            <a:r>
              <a:rPr lang="en-GB" dirty="0"/>
              <a:t>Or </a:t>
            </a:r>
          </a:p>
        </p:txBody>
      </p:sp>
      <p:pic>
        <p:nvPicPr>
          <p:cNvPr id="6" name="Picture 5">
            <a:extLst>
              <a:ext uri="{FF2B5EF4-FFF2-40B4-BE49-F238E27FC236}">
                <a16:creationId xmlns="" xmlns:a16="http://schemas.microsoft.com/office/drawing/2014/main" id="{7508A0A8-7672-4301-8BC7-D3BBA434B3FF}"/>
              </a:ext>
            </a:extLst>
          </p:cNvPr>
          <p:cNvPicPr>
            <a:picLocks noChangeAspect="1"/>
          </p:cNvPicPr>
          <p:nvPr/>
        </p:nvPicPr>
        <p:blipFill rotWithShape="1">
          <a:blip r:embed="rId4">
            <a:extLst>
              <a:ext uri="{28A0092B-C50C-407E-A947-70E740481C1C}">
                <a14:useLocalDpi xmlns:a14="http://schemas.microsoft.com/office/drawing/2010/main" val="0"/>
              </a:ext>
            </a:extLst>
          </a:blip>
          <a:srcRect l="11742" b="4762"/>
          <a:stretch/>
        </p:blipFill>
        <p:spPr>
          <a:xfrm>
            <a:off x="7863946" y="2268625"/>
            <a:ext cx="3224513" cy="3479486"/>
          </a:xfrm>
          <a:prstGeom prst="rect">
            <a:avLst/>
          </a:prstGeom>
        </p:spPr>
      </p:pic>
    </p:spTree>
    <p:extLst>
      <p:ext uri="{BB962C8B-B14F-4D97-AF65-F5344CB8AC3E}">
        <p14:creationId xmlns:p14="http://schemas.microsoft.com/office/powerpoint/2010/main" val="214230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22540A2-E2B8-47C6-B778-83F97F7F092C}"/>
              </a:ext>
            </a:extLst>
          </p:cNvPr>
          <p:cNvSpPr>
            <a:spLocks noGrp="1"/>
          </p:cNvSpPr>
          <p:nvPr>
            <p:ph type="body" sz="quarter" idx="14"/>
          </p:nvPr>
        </p:nvSpPr>
        <p:spPr>
          <a:xfrm>
            <a:off x="3770489" y="2016125"/>
            <a:ext cx="7924624" cy="3846513"/>
          </a:xfrm>
        </p:spPr>
        <p:txBody>
          <a:bodyPr/>
          <a:lstStyle/>
          <a:p>
            <a:r>
              <a:rPr lang="en-GB" dirty="0"/>
              <a:t>Jack!</a:t>
            </a:r>
          </a:p>
          <a:p>
            <a:endParaRPr lang="en-GB" dirty="0"/>
          </a:p>
          <a:p>
            <a:r>
              <a:rPr lang="en-GB" dirty="0"/>
              <a:t>Even though Jack had less experience and clearly didn’t have the same love for sports as Susie did, the employers hired him.</a:t>
            </a:r>
          </a:p>
          <a:p>
            <a:endParaRPr lang="en-GB" dirty="0"/>
          </a:p>
          <a:p>
            <a:r>
              <a:rPr lang="en-GB" dirty="0"/>
              <a:t>What we didn’t know is that after the interviews were over, a work colleague overheard the boss saying “well the girl was good, but she is a woman. She won’t know anything about sports, so we can’t give the job to her”. </a:t>
            </a:r>
          </a:p>
          <a:p>
            <a:endParaRPr lang="en-GB" dirty="0"/>
          </a:p>
          <a:p>
            <a:r>
              <a:rPr lang="en-GB" dirty="0"/>
              <a:t>Raise your hands if you this was the right reason for not employing Susie. </a:t>
            </a:r>
          </a:p>
          <a:p>
            <a:endParaRPr lang="en-GB" dirty="0"/>
          </a:p>
          <a:p>
            <a:endParaRPr lang="en-GB" dirty="0"/>
          </a:p>
        </p:txBody>
      </p:sp>
      <p:sp>
        <p:nvSpPr>
          <p:cNvPr id="3" name="Text Placeholder 2">
            <a:extLst>
              <a:ext uri="{FF2B5EF4-FFF2-40B4-BE49-F238E27FC236}">
                <a16:creationId xmlns="" xmlns:a16="http://schemas.microsoft.com/office/drawing/2014/main" id="{9C847063-E738-4603-A284-73C4D1723ACF}"/>
              </a:ext>
            </a:extLst>
          </p:cNvPr>
          <p:cNvSpPr>
            <a:spLocks noGrp="1"/>
          </p:cNvSpPr>
          <p:nvPr>
            <p:ph type="body" sz="quarter" idx="15"/>
          </p:nvPr>
        </p:nvSpPr>
        <p:spPr/>
        <p:txBody>
          <a:bodyPr/>
          <a:lstStyle/>
          <a:p>
            <a:r>
              <a:rPr lang="en-GB" dirty="0"/>
              <a:t>The boss of the company employed…</a:t>
            </a:r>
          </a:p>
        </p:txBody>
      </p:sp>
      <p:pic>
        <p:nvPicPr>
          <p:cNvPr id="4" name="Picture 3">
            <a:extLst>
              <a:ext uri="{FF2B5EF4-FFF2-40B4-BE49-F238E27FC236}">
                <a16:creationId xmlns="" xmlns:a16="http://schemas.microsoft.com/office/drawing/2014/main" id="{9B974A86-9956-4C96-BB74-AAB928DC7616}"/>
              </a:ext>
            </a:extLst>
          </p:cNvPr>
          <p:cNvPicPr>
            <a:picLocks noChangeAspect="1"/>
          </p:cNvPicPr>
          <p:nvPr/>
        </p:nvPicPr>
        <p:blipFill rotWithShape="1">
          <a:blip r:embed="rId2">
            <a:extLst>
              <a:ext uri="{28A0092B-C50C-407E-A947-70E740481C1C}">
                <a14:useLocalDpi xmlns:a14="http://schemas.microsoft.com/office/drawing/2010/main" val="0"/>
              </a:ext>
            </a:extLst>
          </a:blip>
          <a:srcRect l="11742" b="4762"/>
          <a:stretch/>
        </p:blipFill>
        <p:spPr>
          <a:xfrm>
            <a:off x="496887" y="2069747"/>
            <a:ext cx="3224513" cy="3479486"/>
          </a:xfrm>
          <a:prstGeom prst="rect">
            <a:avLst/>
          </a:prstGeom>
        </p:spPr>
      </p:pic>
    </p:spTree>
    <p:extLst>
      <p:ext uri="{BB962C8B-B14F-4D97-AF65-F5344CB8AC3E}">
        <p14:creationId xmlns:p14="http://schemas.microsoft.com/office/powerpoint/2010/main" val="1582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221BDB2-7F92-4A07-B8B4-D38135EA9323}"/>
              </a:ext>
            </a:extLst>
          </p:cNvPr>
          <p:cNvSpPr>
            <a:spLocks noGrp="1"/>
          </p:cNvSpPr>
          <p:nvPr>
            <p:ph type="body" sz="quarter" idx="14"/>
          </p:nvPr>
        </p:nvSpPr>
        <p:spPr>
          <a:xfrm>
            <a:off x="1021039" y="2958218"/>
            <a:ext cx="10604500" cy="941564"/>
          </a:xfrm>
        </p:spPr>
        <p:txBody>
          <a:bodyPr/>
          <a:lstStyle/>
          <a:p>
            <a:r>
              <a:rPr lang="en-GB" dirty="0"/>
              <a:t>The boss of the newspaper had discriminated against Susie based on her gender. This is wrong and punishable by law. Nobody should ever be discriminated against based on any of the nine protected characteristics we have seen – it is illegal. </a:t>
            </a:r>
          </a:p>
          <a:p>
            <a:r>
              <a:rPr lang="en-GB" dirty="0"/>
              <a:t> </a:t>
            </a:r>
          </a:p>
        </p:txBody>
      </p:sp>
    </p:spTree>
    <p:extLst>
      <p:ext uri="{BB962C8B-B14F-4D97-AF65-F5344CB8AC3E}">
        <p14:creationId xmlns:p14="http://schemas.microsoft.com/office/powerpoint/2010/main" val="263183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5"/>
            <a:ext cx="11924522" cy="4389895"/>
          </a:xfrm>
        </p:spPr>
        <p:txBody>
          <a:bodyPr/>
          <a:lstStyle/>
          <a:p>
            <a:pPr>
              <a:spcAft>
                <a:spcPts val="600"/>
              </a:spcAft>
            </a:pPr>
            <a:endParaRPr lang="en-GB" dirty="0"/>
          </a:p>
          <a:p>
            <a:pPr>
              <a:spcAft>
                <a:spcPts val="600"/>
              </a:spcAft>
            </a:pPr>
            <a:endParaRPr lang="en-GB" dirty="0"/>
          </a:p>
        </p:txBody>
      </p:sp>
      <p:sp>
        <p:nvSpPr>
          <p:cNvPr id="3" name="Text Placeholder 2">
            <a:extLst>
              <a:ext uri="{FF2B5EF4-FFF2-40B4-BE49-F238E27FC236}">
                <a16:creationId xmlns="" xmlns:a16="http://schemas.microsoft.com/office/drawing/2014/main" id="{B709E79C-1643-494C-9DC7-44B8304B30B7}"/>
              </a:ext>
            </a:extLst>
          </p:cNvPr>
          <p:cNvSpPr>
            <a:spLocks noGrp="1"/>
          </p:cNvSpPr>
          <p:nvPr>
            <p:ph type="body" sz="quarter" idx="15"/>
          </p:nvPr>
        </p:nvSpPr>
        <p:spPr>
          <a:xfrm>
            <a:off x="793750" y="1039037"/>
            <a:ext cx="10604500" cy="636588"/>
          </a:xfrm>
        </p:spPr>
        <p:txBody>
          <a:bodyPr/>
          <a:lstStyle/>
          <a:p>
            <a:r>
              <a:rPr lang="en-GB" sz="2800" b="1" dirty="0"/>
              <a:t>Individual liberty </a:t>
            </a:r>
          </a:p>
        </p:txBody>
      </p:sp>
      <p:sp>
        <p:nvSpPr>
          <p:cNvPr id="4" name="Text Placeholder 1">
            <a:extLst>
              <a:ext uri="{FF2B5EF4-FFF2-40B4-BE49-F238E27FC236}">
                <a16:creationId xmlns="" xmlns:a16="http://schemas.microsoft.com/office/drawing/2014/main" id="{74150BFE-3A07-4197-8699-1950C7F6BA91}"/>
              </a:ext>
            </a:extLst>
          </p:cNvPr>
          <p:cNvSpPr txBox="1">
            <a:spLocks/>
          </p:cNvSpPr>
          <p:nvPr/>
        </p:nvSpPr>
        <p:spPr>
          <a:xfrm>
            <a:off x="133739" y="1675625"/>
            <a:ext cx="11924522" cy="4389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2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2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2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en-GB" b="1" dirty="0"/>
              <a:t> </a:t>
            </a:r>
          </a:p>
          <a:p>
            <a:pPr algn="just">
              <a:spcAft>
                <a:spcPts val="600"/>
              </a:spcAft>
            </a:pPr>
            <a:endParaRPr lang="en-GB" dirty="0"/>
          </a:p>
          <a:p>
            <a:pPr algn="just">
              <a:spcAft>
                <a:spcPts val="600"/>
              </a:spcAft>
            </a:pPr>
            <a:endParaRPr lang="en-GB" dirty="0"/>
          </a:p>
          <a:p>
            <a:pPr>
              <a:spcAft>
                <a:spcPts val="600"/>
              </a:spcAft>
            </a:pPr>
            <a:endParaRPr lang="en-GB" dirty="0"/>
          </a:p>
          <a:p>
            <a:pPr>
              <a:spcAft>
                <a:spcPts val="600"/>
              </a:spcAft>
            </a:pPr>
            <a:endParaRPr lang="en-GB" dirty="0"/>
          </a:p>
        </p:txBody>
      </p:sp>
      <p:sp>
        <p:nvSpPr>
          <p:cNvPr id="5" name="TextBox 4">
            <a:extLst>
              <a:ext uri="{FF2B5EF4-FFF2-40B4-BE49-F238E27FC236}">
                <a16:creationId xmlns="" xmlns:a16="http://schemas.microsoft.com/office/drawing/2014/main" id="{EADB2BD5-B2A8-41BB-A151-D8BB3858C60D}"/>
              </a:ext>
            </a:extLst>
          </p:cNvPr>
          <p:cNvSpPr txBox="1"/>
          <p:nvPr/>
        </p:nvSpPr>
        <p:spPr>
          <a:xfrm>
            <a:off x="247650" y="2124075"/>
            <a:ext cx="11649075" cy="3139321"/>
          </a:xfrm>
          <a:prstGeom prst="rect">
            <a:avLst/>
          </a:prstGeom>
          <a:noFill/>
        </p:spPr>
        <p:txBody>
          <a:bodyPr wrap="square" rtlCol="0">
            <a:spAutoFit/>
          </a:bodyPr>
          <a:lstStyle/>
          <a:p>
            <a:pPr algn="just"/>
            <a:r>
              <a:rPr lang="en-GB" dirty="0"/>
              <a:t>Just as it is ok for other people to be different, it is also ok for you to be different!</a:t>
            </a:r>
          </a:p>
          <a:p>
            <a:pPr algn="just"/>
            <a:endParaRPr lang="en-GB" dirty="0"/>
          </a:p>
          <a:p>
            <a:pPr algn="just"/>
            <a:r>
              <a:rPr lang="en-GB" dirty="0"/>
              <a:t>British law protects individual’s liberty – citizens of the UK can live how they choose within the limits of the law. You can practise any faith you choose, live wherever you want and you can have any job you put your mind to. </a:t>
            </a:r>
          </a:p>
          <a:p>
            <a:pPr algn="just"/>
            <a:endParaRPr lang="en-GB" dirty="0"/>
          </a:p>
          <a:p>
            <a:pPr algn="just"/>
            <a:r>
              <a:rPr lang="en-GB" dirty="0"/>
              <a:t>We also like encouraging differences in school. We like learning about you and what makes you different. In school, you have liberty to:</a:t>
            </a:r>
          </a:p>
          <a:p>
            <a:pPr algn="just"/>
            <a:endParaRPr lang="en-GB" dirty="0"/>
          </a:p>
          <a:p>
            <a:pPr marL="742950" lvl="1" indent="-285750" algn="just">
              <a:buFont typeface="Arial" panose="020B0604020202020204" pitchFamily="34" charset="0"/>
              <a:buChar char="•"/>
            </a:pPr>
            <a:r>
              <a:rPr lang="en-GB" b="1" u="sng" dirty="0">
                <a:solidFill>
                  <a:srgbClr val="FFD006"/>
                </a:solidFill>
              </a:rPr>
              <a:t>Attend after-school clubs of your choice</a:t>
            </a:r>
          </a:p>
          <a:p>
            <a:pPr marL="742950" lvl="1" indent="-285750" algn="just">
              <a:buFont typeface="Arial" panose="020B0604020202020204" pitchFamily="34" charset="0"/>
              <a:buChar char="•"/>
            </a:pPr>
            <a:r>
              <a:rPr lang="en-GB" b="1" u="sng" dirty="0">
                <a:solidFill>
                  <a:srgbClr val="FFD006"/>
                </a:solidFill>
              </a:rPr>
              <a:t>Bring in your own books and stationary</a:t>
            </a:r>
          </a:p>
          <a:p>
            <a:pPr marL="742950" lvl="1" indent="-285750" algn="just">
              <a:buFont typeface="Arial" panose="020B0604020202020204" pitchFamily="34" charset="0"/>
              <a:buChar char="•"/>
            </a:pPr>
            <a:r>
              <a:rPr lang="en-GB" b="1" u="sng" dirty="0">
                <a:solidFill>
                  <a:srgbClr val="FFD006"/>
                </a:solidFill>
              </a:rPr>
              <a:t>Listen to music at breaktimes </a:t>
            </a:r>
          </a:p>
        </p:txBody>
      </p:sp>
    </p:spTree>
    <p:extLst>
      <p:ext uri="{BB962C8B-B14F-4D97-AF65-F5344CB8AC3E}">
        <p14:creationId xmlns:p14="http://schemas.microsoft.com/office/powerpoint/2010/main" val="339815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5"/>
            <a:ext cx="11924522" cy="4389895"/>
          </a:xfrm>
        </p:spPr>
        <p:txBody>
          <a:bodyPr/>
          <a:lstStyle/>
          <a:p>
            <a:pPr>
              <a:spcAft>
                <a:spcPts val="600"/>
              </a:spcAft>
            </a:pPr>
            <a:endParaRPr lang="en-GB" dirty="0"/>
          </a:p>
          <a:p>
            <a:pPr>
              <a:spcAft>
                <a:spcPts val="600"/>
              </a:spcAft>
            </a:pPr>
            <a:endParaRPr lang="en-GB" dirty="0"/>
          </a:p>
        </p:txBody>
      </p:sp>
      <p:sp>
        <p:nvSpPr>
          <p:cNvPr id="4" name="Text Placeholder 1">
            <a:extLst>
              <a:ext uri="{FF2B5EF4-FFF2-40B4-BE49-F238E27FC236}">
                <a16:creationId xmlns="" xmlns:a16="http://schemas.microsoft.com/office/drawing/2014/main" id="{74150BFE-3A07-4197-8699-1950C7F6BA91}"/>
              </a:ext>
            </a:extLst>
          </p:cNvPr>
          <p:cNvSpPr txBox="1">
            <a:spLocks/>
          </p:cNvSpPr>
          <p:nvPr/>
        </p:nvSpPr>
        <p:spPr>
          <a:xfrm>
            <a:off x="133739" y="1675625"/>
            <a:ext cx="11924522" cy="4389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2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2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2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en-GB" b="1" dirty="0"/>
              <a:t> </a:t>
            </a:r>
          </a:p>
          <a:p>
            <a:pPr algn="just">
              <a:spcAft>
                <a:spcPts val="600"/>
              </a:spcAft>
            </a:pPr>
            <a:endParaRPr lang="en-GB" dirty="0"/>
          </a:p>
          <a:p>
            <a:pPr algn="just">
              <a:spcAft>
                <a:spcPts val="600"/>
              </a:spcAft>
            </a:pPr>
            <a:endParaRPr lang="en-GB" dirty="0"/>
          </a:p>
          <a:p>
            <a:pPr>
              <a:spcAft>
                <a:spcPts val="600"/>
              </a:spcAft>
            </a:pPr>
            <a:endParaRPr lang="en-GB" dirty="0"/>
          </a:p>
          <a:p>
            <a:pPr>
              <a:spcAft>
                <a:spcPts val="600"/>
              </a:spcAft>
            </a:pPr>
            <a:endParaRPr lang="en-GB" dirty="0"/>
          </a:p>
        </p:txBody>
      </p:sp>
      <p:sp>
        <p:nvSpPr>
          <p:cNvPr id="6" name="TextBox 5">
            <a:extLst>
              <a:ext uri="{FF2B5EF4-FFF2-40B4-BE49-F238E27FC236}">
                <a16:creationId xmlns="" xmlns:a16="http://schemas.microsoft.com/office/drawing/2014/main" id="{7267FBAC-0E62-423D-8250-5C824FBB8CE6}"/>
              </a:ext>
            </a:extLst>
          </p:cNvPr>
          <p:cNvSpPr txBox="1"/>
          <p:nvPr/>
        </p:nvSpPr>
        <p:spPr>
          <a:xfrm>
            <a:off x="492373" y="2114550"/>
            <a:ext cx="8011809" cy="1200329"/>
          </a:xfrm>
          <a:prstGeom prst="rect">
            <a:avLst/>
          </a:prstGeom>
          <a:noFill/>
        </p:spPr>
        <p:txBody>
          <a:bodyPr wrap="none" rtlCol="0">
            <a:spAutoFit/>
          </a:bodyPr>
          <a:lstStyle/>
          <a:p>
            <a:pPr algn="just"/>
            <a:r>
              <a:rPr lang="en-GB" dirty="0"/>
              <a:t>You make a lot of choices every day that can influence how you live your life!</a:t>
            </a:r>
          </a:p>
          <a:p>
            <a:pPr algn="just"/>
            <a:endParaRPr lang="en-GB" dirty="0"/>
          </a:p>
          <a:p>
            <a:pPr algn="just"/>
            <a:r>
              <a:rPr lang="en-GB" dirty="0"/>
              <a:t>Raise your hands if you think you have a choice over the following things:</a:t>
            </a:r>
          </a:p>
          <a:p>
            <a:pPr algn="just"/>
            <a:endParaRPr lang="en-GB" dirty="0"/>
          </a:p>
        </p:txBody>
      </p:sp>
      <p:sp>
        <p:nvSpPr>
          <p:cNvPr id="7" name="TextBox 6">
            <a:extLst>
              <a:ext uri="{FF2B5EF4-FFF2-40B4-BE49-F238E27FC236}">
                <a16:creationId xmlns="" xmlns:a16="http://schemas.microsoft.com/office/drawing/2014/main" id="{1754824E-8B26-49ED-912C-6B7EBE7E5C1D}"/>
              </a:ext>
            </a:extLst>
          </p:cNvPr>
          <p:cNvSpPr txBox="1"/>
          <p:nvPr/>
        </p:nvSpPr>
        <p:spPr>
          <a:xfrm>
            <a:off x="561975" y="3561962"/>
            <a:ext cx="1371600" cy="369332"/>
          </a:xfrm>
          <a:prstGeom prst="rect">
            <a:avLst/>
          </a:prstGeom>
          <a:noFill/>
        </p:spPr>
        <p:txBody>
          <a:bodyPr wrap="square" rtlCol="0">
            <a:spAutoFit/>
          </a:bodyPr>
          <a:lstStyle/>
          <a:p>
            <a:r>
              <a:rPr lang="en-GB" dirty="0"/>
              <a:t>Friendships</a:t>
            </a:r>
          </a:p>
        </p:txBody>
      </p:sp>
      <p:sp>
        <p:nvSpPr>
          <p:cNvPr id="8" name="TextBox 7">
            <a:extLst>
              <a:ext uri="{FF2B5EF4-FFF2-40B4-BE49-F238E27FC236}">
                <a16:creationId xmlns="" xmlns:a16="http://schemas.microsoft.com/office/drawing/2014/main" id="{C45A36F8-6234-4C03-AE11-797BCB7F9B47}"/>
              </a:ext>
            </a:extLst>
          </p:cNvPr>
          <p:cNvSpPr txBox="1"/>
          <p:nvPr/>
        </p:nvSpPr>
        <p:spPr>
          <a:xfrm>
            <a:off x="3126676" y="3931294"/>
            <a:ext cx="1978723" cy="369332"/>
          </a:xfrm>
          <a:prstGeom prst="rect">
            <a:avLst/>
          </a:prstGeom>
          <a:noFill/>
        </p:spPr>
        <p:txBody>
          <a:bodyPr wrap="square" rtlCol="0">
            <a:spAutoFit/>
          </a:bodyPr>
          <a:lstStyle/>
          <a:p>
            <a:r>
              <a:rPr lang="en-GB" dirty="0"/>
              <a:t>Relationships</a:t>
            </a:r>
          </a:p>
        </p:txBody>
      </p:sp>
      <p:sp>
        <p:nvSpPr>
          <p:cNvPr id="9" name="TextBox 8">
            <a:extLst>
              <a:ext uri="{FF2B5EF4-FFF2-40B4-BE49-F238E27FC236}">
                <a16:creationId xmlns="" xmlns:a16="http://schemas.microsoft.com/office/drawing/2014/main" id="{B8D75DD7-EE2E-4DE6-999B-2DA2D90E707A}"/>
              </a:ext>
            </a:extLst>
          </p:cNvPr>
          <p:cNvSpPr txBox="1"/>
          <p:nvPr/>
        </p:nvSpPr>
        <p:spPr>
          <a:xfrm>
            <a:off x="1247775" y="4997709"/>
            <a:ext cx="2076450" cy="369332"/>
          </a:xfrm>
          <a:prstGeom prst="rect">
            <a:avLst/>
          </a:prstGeom>
          <a:noFill/>
        </p:spPr>
        <p:txBody>
          <a:bodyPr wrap="square" rtlCol="0">
            <a:spAutoFit/>
          </a:bodyPr>
          <a:lstStyle/>
          <a:p>
            <a:r>
              <a:rPr lang="en-GB" dirty="0"/>
              <a:t>After-school clubs </a:t>
            </a:r>
          </a:p>
        </p:txBody>
      </p:sp>
      <p:sp>
        <p:nvSpPr>
          <p:cNvPr id="10" name="TextBox 9">
            <a:extLst>
              <a:ext uri="{FF2B5EF4-FFF2-40B4-BE49-F238E27FC236}">
                <a16:creationId xmlns="" xmlns:a16="http://schemas.microsoft.com/office/drawing/2014/main" id="{BB0ABC01-3EDA-4AD3-B568-E6AF5770B99D}"/>
              </a:ext>
            </a:extLst>
          </p:cNvPr>
          <p:cNvSpPr txBox="1"/>
          <p:nvPr/>
        </p:nvSpPr>
        <p:spPr>
          <a:xfrm>
            <a:off x="5543549" y="4766193"/>
            <a:ext cx="1743076" cy="369332"/>
          </a:xfrm>
          <a:prstGeom prst="rect">
            <a:avLst/>
          </a:prstGeom>
          <a:noFill/>
        </p:spPr>
        <p:txBody>
          <a:bodyPr wrap="square" rtlCol="0">
            <a:spAutoFit/>
          </a:bodyPr>
          <a:lstStyle/>
          <a:p>
            <a:r>
              <a:rPr lang="en-GB" dirty="0"/>
              <a:t>Lunch menu</a:t>
            </a:r>
          </a:p>
        </p:txBody>
      </p:sp>
      <p:sp>
        <p:nvSpPr>
          <p:cNvPr id="11" name="TextBox 10">
            <a:extLst>
              <a:ext uri="{FF2B5EF4-FFF2-40B4-BE49-F238E27FC236}">
                <a16:creationId xmlns="" xmlns:a16="http://schemas.microsoft.com/office/drawing/2014/main" id="{15EC6077-06C9-4C6C-9BFC-1685DF10E74A}"/>
              </a:ext>
            </a:extLst>
          </p:cNvPr>
          <p:cNvSpPr txBox="1"/>
          <p:nvPr/>
        </p:nvSpPr>
        <p:spPr>
          <a:xfrm>
            <a:off x="6219825" y="3870572"/>
            <a:ext cx="1330492" cy="369332"/>
          </a:xfrm>
          <a:prstGeom prst="rect">
            <a:avLst/>
          </a:prstGeom>
          <a:noFill/>
        </p:spPr>
        <p:txBody>
          <a:bodyPr wrap="none" rtlCol="0">
            <a:spAutoFit/>
          </a:bodyPr>
          <a:lstStyle/>
          <a:p>
            <a:r>
              <a:rPr lang="en-GB" dirty="0"/>
              <a:t>Your safety</a:t>
            </a:r>
          </a:p>
        </p:txBody>
      </p:sp>
      <p:sp>
        <p:nvSpPr>
          <p:cNvPr id="12" name="TextBox 11">
            <a:extLst>
              <a:ext uri="{FF2B5EF4-FFF2-40B4-BE49-F238E27FC236}">
                <a16:creationId xmlns="" xmlns:a16="http://schemas.microsoft.com/office/drawing/2014/main" id="{CAD1F0D4-FC7D-42B6-97AD-6E1859E195DD}"/>
              </a:ext>
            </a:extLst>
          </p:cNvPr>
          <p:cNvSpPr txBox="1"/>
          <p:nvPr/>
        </p:nvSpPr>
        <p:spPr>
          <a:xfrm>
            <a:off x="8491730" y="3447557"/>
            <a:ext cx="1809750" cy="369332"/>
          </a:xfrm>
          <a:prstGeom prst="rect">
            <a:avLst/>
          </a:prstGeom>
          <a:noFill/>
        </p:spPr>
        <p:txBody>
          <a:bodyPr wrap="square" rtlCol="0">
            <a:spAutoFit/>
          </a:bodyPr>
          <a:lstStyle/>
          <a:p>
            <a:r>
              <a:rPr lang="en-GB" dirty="0"/>
              <a:t>Playtime games</a:t>
            </a:r>
          </a:p>
        </p:txBody>
      </p:sp>
      <p:sp>
        <p:nvSpPr>
          <p:cNvPr id="13" name="TextBox 12">
            <a:extLst>
              <a:ext uri="{FF2B5EF4-FFF2-40B4-BE49-F238E27FC236}">
                <a16:creationId xmlns="" xmlns:a16="http://schemas.microsoft.com/office/drawing/2014/main" id="{343DDE63-10A6-45A7-91FC-896CAACD8021}"/>
              </a:ext>
            </a:extLst>
          </p:cNvPr>
          <p:cNvSpPr txBox="1"/>
          <p:nvPr/>
        </p:nvSpPr>
        <p:spPr>
          <a:xfrm>
            <a:off x="8867777" y="5117635"/>
            <a:ext cx="1736373" cy="369332"/>
          </a:xfrm>
          <a:prstGeom prst="rect">
            <a:avLst/>
          </a:prstGeom>
          <a:noFill/>
        </p:spPr>
        <p:txBody>
          <a:bodyPr wrap="none" rtlCol="0">
            <a:spAutoFit/>
          </a:bodyPr>
          <a:lstStyle/>
          <a:p>
            <a:r>
              <a:rPr lang="en-GB" dirty="0"/>
              <a:t>What you learn</a:t>
            </a:r>
          </a:p>
        </p:txBody>
      </p:sp>
      <p:pic>
        <p:nvPicPr>
          <p:cNvPr id="15" name="Picture 14">
            <a:extLst>
              <a:ext uri="{FF2B5EF4-FFF2-40B4-BE49-F238E27FC236}">
                <a16:creationId xmlns="" xmlns:a16="http://schemas.microsoft.com/office/drawing/2014/main" id="{4FC00E58-2784-4FE6-95C6-CA2E2183E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520" y="3556159"/>
            <a:ext cx="385207" cy="322918"/>
          </a:xfrm>
          <a:prstGeom prst="rect">
            <a:avLst/>
          </a:prstGeom>
        </p:spPr>
      </p:pic>
      <p:pic>
        <p:nvPicPr>
          <p:cNvPr id="16" name="Picture 15">
            <a:extLst>
              <a:ext uri="{FF2B5EF4-FFF2-40B4-BE49-F238E27FC236}">
                <a16:creationId xmlns="" xmlns:a16="http://schemas.microsoft.com/office/drawing/2014/main" id="{47229E1A-F481-4844-A223-93CF80515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601" y="3447557"/>
            <a:ext cx="385207" cy="322918"/>
          </a:xfrm>
          <a:prstGeom prst="rect">
            <a:avLst/>
          </a:prstGeom>
        </p:spPr>
      </p:pic>
      <p:pic>
        <p:nvPicPr>
          <p:cNvPr id="17" name="Picture 16">
            <a:extLst>
              <a:ext uri="{FF2B5EF4-FFF2-40B4-BE49-F238E27FC236}">
                <a16:creationId xmlns="" xmlns:a16="http://schemas.microsoft.com/office/drawing/2014/main" id="{1F71D49F-62BE-4E7B-A0FD-23774F8A4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7941" y="3870018"/>
            <a:ext cx="385207" cy="322918"/>
          </a:xfrm>
          <a:prstGeom prst="rect">
            <a:avLst/>
          </a:prstGeom>
        </p:spPr>
      </p:pic>
      <p:pic>
        <p:nvPicPr>
          <p:cNvPr id="18" name="Picture 17">
            <a:extLst>
              <a:ext uri="{FF2B5EF4-FFF2-40B4-BE49-F238E27FC236}">
                <a16:creationId xmlns="" xmlns:a16="http://schemas.microsoft.com/office/drawing/2014/main" id="{3205B8B5-45B6-4174-9391-93FD75351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895" y="3916986"/>
            <a:ext cx="385207" cy="322918"/>
          </a:xfrm>
          <a:prstGeom prst="rect">
            <a:avLst/>
          </a:prstGeom>
        </p:spPr>
      </p:pic>
      <p:pic>
        <p:nvPicPr>
          <p:cNvPr id="19" name="Picture 18">
            <a:extLst>
              <a:ext uri="{FF2B5EF4-FFF2-40B4-BE49-F238E27FC236}">
                <a16:creationId xmlns="" xmlns:a16="http://schemas.microsoft.com/office/drawing/2014/main" id="{27EB8775-9096-4DAE-A726-5EE46B1EA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964" y="4974066"/>
            <a:ext cx="385207" cy="322918"/>
          </a:xfrm>
          <a:prstGeom prst="rect">
            <a:avLst/>
          </a:prstGeom>
        </p:spPr>
      </p:pic>
      <p:pic>
        <p:nvPicPr>
          <p:cNvPr id="20" name="Picture 19">
            <a:extLst>
              <a:ext uri="{FF2B5EF4-FFF2-40B4-BE49-F238E27FC236}">
                <a16:creationId xmlns="" xmlns:a16="http://schemas.microsoft.com/office/drawing/2014/main" id="{1AD21B1F-9C41-49B0-A6A7-BA78D0A42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418" y="4742800"/>
            <a:ext cx="385207" cy="322918"/>
          </a:xfrm>
          <a:prstGeom prst="rect">
            <a:avLst/>
          </a:prstGeom>
        </p:spPr>
      </p:pic>
      <p:pic>
        <p:nvPicPr>
          <p:cNvPr id="21" name="Picture 20">
            <a:extLst>
              <a:ext uri="{FF2B5EF4-FFF2-40B4-BE49-F238E27FC236}">
                <a16:creationId xmlns="" xmlns:a16="http://schemas.microsoft.com/office/drawing/2014/main" id="{D4BF182A-F902-4C0F-9A02-E66E689FD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168" y="5117635"/>
            <a:ext cx="385207" cy="322918"/>
          </a:xfrm>
          <a:prstGeom prst="rect">
            <a:avLst/>
          </a:prstGeom>
        </p:spPr>
      </p:pic>
    </p:spTree>
    <p:extLst>
      <p:ext uri="{BB962C8B-B14F-4D97-AF65-F5344CB8AC3E}">
        <p14:creationId xmlns:p14="http://schemas.microsoft.com/office/powerpoint/2010/main" val="1011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83F5A5B-24E2-4422-9AF9-271A4BBEF837}"/>
              </a:ext>
            </a:extLst>
          </p:cNvPr>
          <p:cNvSpPr>
            <a:spLocks noGrp="1"/>
          </p:cNvSpPr>
          <p:nvPr>
            <p:ph type="body" sz="quarter" idx="14"/>
          </p:nvPr>
        </p:nvSpPr>
        <p:spPr>
          <a:xfrm>
            <a:off x="793750" y="1995042"/>
            <a:ext cx="10604500" cy="3846513"/>
          </a:xfrm>
        </p:spPr>
        <p:txBody>
          <a:bodyPr/>
          <a:lstStyle/>
          <a:p>
            <a:pPr algn="just"/>
            <a:r>
              <a:rPr lang="en-GB" dirty="0"/>
              <a:t>You should always be respectful of other people’s choices and, in turn, people should show you the same respect for the choices you make. </a:t>
            </a:r>
          </a:p>
          <a:p>
            <a:pPr algn="just"/>
            <a:endParaRPr lang="en-GB" dirty="0"/>
          </a:p>
          <a:p>
            <a:pPr algn="just"/>
            <a:r>
              <a:rPr lang="en-GB" dirty="0"/>
              <a:t>As long as you are not causing harm to yourself or other people through the choices you make, then you should embrace and celebrate them. </a:t>
            </a:r>
          </a:p>
          <a:p>
            <a:pPr algn="just"/>
            <a:endParaRPr lang="en-GB" dirty="0"/>
          </a:p>
          <a:p>
            <a:pPr algn="just"/>
            <a:r>
              <a:rPr lang="en-GB" dirty="0"/>
              <a:t>If you want to make any big changes in your life or you feel like you enjoy things that are different to your friends, you can always talk to a teacher or member of staff about them. </a:t>
            </a:r>
            <a:r>
              <a:rPr lang="en-GB" b="1" dirty="0">
                <a:solidFill>
                  <a:srgbClr val="347186"/>
                </a:solidFill>
              </a:rPr>
              <a:t>We will always be there to support your choices and help you where possible.</a:t>
            </a:r>
          </a:p>
        </p:txBody>
      </p:sp>
    </p:spTree>
    <p:extLst>
      <p:ext uri="{BB962C8B-B14F-4D97-AF65-F5344CB8AC3E}">
        <p14:creationId xmlns:p14="http://schemas.microsoft.com/office/powerpoint/2010/main" val="292658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6"/>
            <a:ext cx="11924522" cy="1656659"/>
          </a:xfrm>
        </p:spPr>
        <p:txBody>
          <a:bodyPr/>
          <a:lstStyle/>
          <a:p>
            <a:pPr>
              <a:spcAft>
                <a:spcPts val="600"/>
              </a:spcAft>
            </a:pPr>
            <a:endParaRPr lang="en-GB" dirty="0"/>
          </a:p>
          <a:p>
            <a:pPr>
              <a:spcAft>
                <a:spcPts val="600"/>
              </a:spcAft>
            </a:pPr>
            <a:endParaRPr lang="en-GB" dirty="0"/>
          </a:p>
        </p:txBody>
      </p:sp>
      <p:sp>
        <p:nvSpPr>
          <p:cNvPr id="4" name="TextBox 3">
            <a:extLst>
              <a:ext uri="{FF2B5EF4-FFF2-40B4-BE49-F238E27FC236}">
                <a16:creationId xmlns="" xmlns:a16="http://schemas.microsoft.com/office/drawing/2014/main" id="{D5872D03-64F3-47DC-A51C-431088FD7634}"/>
              </a:ext>
            </a:extLst>
          </p:cNvPr>
          <p:cNvSpPr txBox="1"/>
          <p:nvPr/>
        </p:nvSpPr>
        <p:spPr>
          <a:xfrm>
            <a:off x="688622" y="1471896"/>
            <a:ext cx="10814756" cy="1477328"/>
          </a:xfrm>
          <a:prstGeom prst="rect">
            <a:avLst/>
          </a:prstGeom>
          <a:noFill/>
        </p:spPr>
        <p:txBody>
          <a:bodyPr wrap="square" rtlCol="0">
            <a:spAutoFit/>
          </a:bodyPr>
          <a:lstStyle/>
          <a:p>
            <a:pPr algn="just"/>
            <a:r>
              <a:rPr lang="en-GB" dirty="0"/>
              <a:t>It is important to remember that it is good to be different and we should celebrate everyone’s differences as well as our similarities. </a:t>
            </a:r>
          </a:p>
          <a:p>
            <a:pPr algn="just"/>
            <a:endParaRPr lang="en-GB" dirty="0"/>
          </a:p>
          <a:p>
            <a:pPr algn="just"/>
            <a:r>
              <a:rPr lang="en-GB" dirty="0"/>
              <a:t>Knowing different people can teach us things we didn’t know about ourselves and the world. It is exciting to learn new things and we will understand people better if we try and get to know them. </a:t>
            </a:r>
          </a:p>
        </p:txBody>
      </p:sp>
      <p:grpSp>
        <p:nvGrpSpPr>
          <p:cNvPr id="17" name="Group 16">
            <a:extLst>
              <a:ext uri="{FF2B5EF4-FFF2-40B4-BE49-F238E27FC236}">
                <a16:creationId xmlns="" xmlns:a16="http://schemas.microsoft.com/office/drawing/2014/main" id="{A1455BEC-1395-4984-A27A-E2C998487600}"/>
              </a:ext>
            </a:extLst>
          </p:cNvPr>
          <p:cNvGrpSpPr/>
          <p:nvPr/>
        </p:nvGrpSpPr>
        <p:grpSpPr>
          <a:xfrm>
            <a:off x="4765051" y="3792045"/>
            <a:ext cx="2397099" cy="2378815"/>
            <a:chOff x="4765051" y="3792045"/>
            <a:chExt cx="2397099" cy="2378815"/>
          </a:xfrm>
        </p:grpSpPr>
        <p:pic>
          <p:nvPicPr>
            <p:cNvPr id="6" name="Picture 5">
              <a:extLst>
                <a:ext uri="{FF2B5EF4-FFF2-40B4-BE49-F238E27FC236}">
                  <a16:creationId xmlns="" xmlns:a16="http://schemas.microsoft.com/office/drawing/2014/main" id="{8D85F59E-115A-4FAC-9908-D8396191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051" y="3792045"/>
              <a:ext cx="2397099" cy="2009483"/>
            </a:xfrm>
            <a:prstGeom prst="rect">
              <a:avLst/>
            </a:prstGeom>
          </p:spPr>
        </p:pic>
        <p:sp>
          <p:nvSpPr>
            <p:cNvPr id="7" name="TextBox 6">
              <a:extLst>
                <a:ext uri="{FF2B5EF4-FFF2-40B4-BE49-F238E27FC236}">
                  <a16:creationId xmlns="" xmlns:a16="http://schemas.microsoft.com/office/drawing/2014/main" id="{18B37D3B-0EB3-4296-962F-E5E6B6B3F933}"/>
                </a:ext>
              </a:extLst>
            </p:cNvPr>
            <p:cNvSpPr txBox="1"/>
            <p:nvPr/>
          </p:nvSpPr>
          <p:spPr>
            <a:xfrm>
              <a:off x="5332658" y="5801528"/>
              <a:ext cx="1313180" cy="369332"/>
            </a:xfrm>
            <a:prstGeom prst="rect">
              <a:avLst/>
            </a:prstGeom>
            <a:noFill/>
          </p:spPr>
          <p:txBody>
            <a:bodyPr wrap="none" rtlCol="0">
              <a:spAutoFit/>
            </a:bodyPr>
            <a:lstStyle/>
            <a:p>
              <a:r>
                <a:rPr lang="en-GB" b="1" dirty="0"/>
                <a:t>Meet Sally</a:t>
              </a:r>
            </a:p>
          </p:txBody>
        </p:sp>
      </p:grpSp>
      <p:sp>
        <p:nvSpPr>
          <p:cNvPr id="8" name="Speech Bubble: Oval 7">
            <a:extLst>
              <a:ext uri="{FF2B5EF4-FFF2-40B4-BE49-F238E27FC236}">
                <a16:creationId xmlns="" xmlns:a16="http://schemas.microsoft.com/office/drawing/2014/main" id="{DC54C44D-1A19-4F1B-A437-C9EE4438A0CF}"/>
              </a:ext>
            </a:extLst>
          </p:cNvPr>
          <p:cNvSpPr/>
          <p:nvPr/>
        </p:nvSpPr>
        <p:spPr>
          <a:xfrm rot="215736">
            <a:off x="6355056" y="3298227"/>
            <a:ext cx="1784269" cy="1122798"/>
          </a:xfrm>
          <a:prstGeom prst="wedgeEllipseCallout">
            <a:avLst>
              <a:gd name="adj1" fmla="val -27255"/>
              <a:gd name="adj2" fmla="val 87792"/>
            </a:avLst>
          </a:prstGeom>
          <a:solidFill>
            <a:schemeClr val="bg1"/>
          </a:solidFill>
          <a:ln>
            <a:solidFill>
              <a:srgbClr val="004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4251"/>
                </a:solidFill>
              </a:rPr>
              <a:t>Hello everyone!</a:t>
            </a:r>
          </a:p>
        </p:txBody>
      </p:sp>
      <p:sp>
        <p:nvSpPr>
          <p:cNvPr id="9" name="TextBox 8">
            <a:extLst>
              <a:ext uri="{FF2B5EF4-FFF2-40B4-BE49-F238E27FC236}">
                <a16:creationId xmlns="" xmlns:a16="http://schemas.microsoft.com/office/drawing/2014/main" id="{435199E3-848C-4871-9CD3-47EDAA6CDEE2}"/>
              </a:ext>
            </a:extLst>
          </p:cNvPr>
          <p:cNvSpPr txBox="1"/>
          <p:nvPr/>
        </p:nvSpPr>
        <p:spPr>
          <a:xfrm>
            <a:off x="963463" y="3362325"/>
            <a:ext cx="1758082" cy="1200329"/>
          </a:xfrm>
          <a:prstGeom prst="rect">
            <a:avLst/>
          </a:prstGeom>
          <a:noFill/>
        </p:spPr>
        <p:txBody>
          <a:bodyPr wrap="square" rtlCol="0">
            <a:spAutoFit/>
          </a:bodyPr>
          <a:lstStyle/>
          <a:p>
            <a:pPr algn="ctr"/>
            <a:r>
              <a:rPr lang="en-GB" dirty="0"/>
              <a:t>Sally is 15 years old and was born in Manchester</a:t>
            </a:r>
          </a:p>
        </p:txBody>
      </p:sp>
      <p:sp>
        <p:nvSpPr>
          <p:cNvPr id="10" name="TextBox 9">
            <a:extLst>
              <a:ext uri="{FF2B5EF4-FFF2-40B4-BE49-F238E27FC236}">
                <a16:creationId xmlns="" xmlns:a16="http://schemas.microsoft.com/office/drawing/2014/main" id="{E35CA45F-41EB-4814-8277-A8907E149C58}"/>
              </a:ext>
            </a:extLst>
          </p:cNvPr>
          <p:cNvSpPr txBox="1"/>
          <p:nvPr/>
        </p:nvSpPr>
        <p:spPr>
          <a:xfrm>
            <a:off x="2914639" y="3774090"/>
            <a:ext cx="1758082" cy="369332"/>
          </a:xfrm>
          <a:prstGeom prst="rect">
            <a:avLst/>
          </a:prstGeom>
          <a:noFill/>
        </p:spPr>
        <p:txBody>
          <a:bodyPr wrap="square" rtlCol="0">
            <a:spAutoFit/>
          </a:bodyPr>
          <a:lstStyle/>
          <a:p>
            <a:pPr algn="ctr"/>
            <a:r>
              <a:rPr lang="en-GB" dirty="0"/>
              <a:t>Sally is a girl</a:t>
            </a:r>
          </a:p>
        </p:txBody>
      </p:sp>
      <p:sp>
        <p:nvSpPr>
          <p:cNvPr id="11" name="TextBox 10">
            <a:extLst>
              <a:ext uri="{FF2B5EF4-FFF2-40B4-BE49-F238E27FC236}">
                <a16:creationId xmlns="" xmlns:a16="http://schemas.microsoft.com/office/drawing/2014/main" id="{35F49915-13B8-4626-8B1A-2D8CE11AAC4A}"/>
              </a:ext>
            </a:extLst>
          </p:cNvPr>
          <p:cNvSpPr txBox="1"/>
          <p:nvPr/>
        </p:nvSpPr>
        <p:spPr>
          <a:xfrm>
            <a:off x="641843" y="5186093"/>
            <a:ext cx="1758082" cy="646331"/>
          </a:xfrm>
          <a:prstGeom prst="rect">
            <a:avLst/>
          </a:prstGeom>
          <a:noFill/>
        </p:spPr>
        <p:txBody>
          <a:bodyPr wrap="square" rtlCol="0">
            <a:spAutoFit/>
          </a:bodyPr>
          <a:lstStyle/>
          <a:p>
            <a:pPr algn="ctr"/>
            <a:r>
              <a:rPr lang="en-GB" dirty="0"/>
              <a:t>Sally likes swimming</a:t>
            </a:r>
          </a:p>
        </p:txBody>
      </p:sp>
      <p:sp>
        <p:nvSpPr>
          <p:cNvPr id="13" name="TextBox 12">
            <a:extLst>
              <a:ext uri="{FF2B5EF4-FFF2-40B4-BE49-F238E27FC236}">
                <a16:creationId xmlns="" xmlns:a16="http://schemas.microsoft.com/office/drawing/2014/main" id="{384B8E09-C3FF-4365-8A8A-9B32E4CEA96E}"/>
              </a:ext>
            </a:extLst>
          </p:cNvPr>
          <p:cNvSpPr txBox="1"/>
          <p:nvPr/>
        </p:nvSpPr>
        <p:spPr>
          <a:xfrm>
            <a:off x="9838709" y="4970531"/>
            <a:ext cx="1886475" cy="1200329"/>
          </a:xfrm>
          <a:prstGeom prst="rect">
            <a:avLst/>
          </a:prstGeom>
          <a:noFill/>
        </p:spPr>
        <p:txBody>
          <a:bodyPr wrap="square" rtlCol="0">
            <a:spAutoFit/>
          </a:bodyPr>
          <a:lstStyle/>
          <a:p>
            <a:pPr algn="ctr"/>
            <a:r>
              <a:rPr lang="en-GB" dirty="0"/>
              <a:t>Sally’s favourite meal is spaghetti carbonara</a:t>
            </a:r>
          </a:p>
        </p:txBody>
      </p:sp>
      <p:sp>
        <p:nvSpPr>
          <p:cNvPr id="14" name="TextBox 13">
            <a:extLst>
              <a:ext uri="{FF2B5EF4-FFF2-40B4-BE49-F238E27FC236}">
                <a16:creationId xmlns="" xmlns:a16="http://schemas.microsoft.com/office/drawing/2014/main" id="{1490CDBE-15E4-4090-8A77-D9F8A805E485}"/>
              </a:ext>
            </a:extLst>
          </p:cNvPr>
          <p:cNvSpPr txBox="1"/>
          <p:nvPr/>
        </p:nvSpPr>
        <p:spPr>
          <a:xfrm>
            <a:off x="8603968" y="3282704"/>
            <a:ext cx="1758082" cy="1200329"/>
          </a:xfrm>
          <a:prstGeom prst="rect">
            <a:avLst/>
          </a:prstGeom>
          <a:noFill/>
        </p:spPr>
        <p:txBody>
          <a:bodyPr wrap="square" rtlCol="0">
            <a:spAutoFit/>
          </a:bodyPr>
          <a:lstStyle/>
          <a:p>
            <a:pPr algn="ctr"/>
            <a:r>
              <a:rPr lang="en-GB" dirty="0"/>
              <a:t>Sally goes to a </a:t>
            </a:r>
            <a:r>
              <a:rPr lang="en-GB" b="1" u="sng" dirty="0">
                <a:solidFill>
                  <a:srgbClr val="FFD006"/>
                </a:solidFill>
              </a:rPr>
              <a:t>Christian church every Sunday </a:t>
            </a:r>
          </a:p>
        </p:txBody>
      </p:sp>
      <p:sp>
        <p:nvSpPr>
          <p:cNvPr id="16" name="TextBox 15">
            <a:extLst>
              <a:ext uri="{FF2B5EF4-FFF2-40B4-BE49-F238E27FC236}">
                <a16:creationId xmlns="" xmlns:a16="http://schemas.microsoft.com/office/drawing/2014/main" id="{DAAD703B-0285-4584-BEF2-31FB9AAAF292}"/>
              </a:ext>
            </a:extLst>
          </p:cNvPr>
          <p:cNvSpPr txBox="1"/>
          <p:nvPr/>
        </p:nvSpPr>
        <p:spPr>
          <a:xfrm>
            <a:off x="2954926" y="4859208"/>
            <a:ext cx="1758082" cy="646331"/>
          </a:xfrm>
          <a:prstGeom prst="rect">
            <a:avLst/>
          </a:prstGeom>
          <a:noFill/>
        </p:spPr>
        <p:txBody>
          <a:bodyPr wrap="square" rtlCol="0">
            <a:spAutoFit/>
          </a:bodyPr>
          <a:lstStyle/>
          <a:p>
            <a:pPr algn="ctr"/>
            <a:r>
              <a:rPr lang="en-GB" dirty="0"/>
              <a:t>Sally has a lot of friends</a:t>
            </a:r>
          </a:p>
        </p:txBody>
      </p:sp>
      <p:sp>
        <p:nvSpPr>
          <p:cNvPr id="18" name="TextBox 17">
            <a:extLst>
              <a:ext uri="{FF2B5EF4-FFF2-40B4-BE49-F238E27FC236}">
                <a16:creationId xmlns="" xmlns:a16="http://schemas.microsoft.com/office/drawing/2014/main" id="{C73A7A0A-E697-4F5D-8517-EB8F4490DB7C}"/>
              </a:ext>
            </a:extLst>
          </p:cNvPr>
          <p:cNvSpPr txBox="1"/>
          <p:nvPr/>
        </p:nvSpPr>
        <p:spPr>
          <a:xfrm>
            <a:off x="7724927" y="5247529"/>
            <a:ext cx="1758082" cy="923330"/>
          </a:xfrm>
          <a:prstGeom prst="rect">
            <a:avLst/>
          </a:prstGeom>
          <a:noFill/>
        </p:spPr>
        <p:txBody>
          <a:bodyPr wrap="square" rtlCol="0">
            <a:spAutoFit/>
          </a:bodyPr>
          <a:lstStyle/>
          <a:p>
            <a:pPr algn="ctr"/>
            <a:r>
              <a:rPr lang="en-GB" dirty="0"/>
              <a:t>Sally is disabled from the waist down</a:t>
            </a:r>
          </a:p>
        </p:txBody>
      </p:sp>
    </p:spTree>
    <p:extLst>
      <p:ext uri="{BB962C8B-B14F-4D97-AF65-F5344CB8AC3E}">
        <p14:creationId xmlns:p14="http://schemas.microsoft.com/office/powerpoint/2010/main" val="29719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14"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6"/>
            <a:ext cx="11924522" cy="1656659"/>
          </a:xfrm>
        </p:spPr>
        <p:txBody>
          <a:bodyPr/>
          <a:lstStyle/>
          <a:p>
            <a:pPr>
              <a:spcAft>
                <a:spcPts val="600"/>
              </a:spcAft>
            </a:pPr>
            <a:endParaRPr lang="en-GB" dirty="0"/>
          </a:p>
          <a:p>
            <a:pPr>
              <a:spcAft>
                <a:spcPts val="600"/>
              </a:spcAft>
            </a:pPr>
            <a:endParaRPr lang="en-GB" dirty="0"/>
          </a:p>
        </p:txBody>
      </p:sp>
      <p:pic>
        <p:nvPicPr>
          <p:cNvPr id="6" name="Picture 5">
            <a:extLst>
              <a:ext uri="{FF2B5EF4-FFF2-40B4-BE49-F238E27FC236}">
                <a16:creationId xmlns="" xmlns:a16="http://schemas.microsoft.com/office/drawing/2014/main" id="{8D85F59E-115A-4FAC-9908-D8396191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051" y="3792045"/>
            <a:ext cx="2397099" cy="2009483"/>
          </a:xfrm>
          <a:prstGeom prst="rect">
            <a:avLst/>
          </a:prstGeom>
        </p:spPr>
      </p:pic>
      <p:sp>
        <p:nvSpPr>
          <p:cNvPr id="7" name="TextBox 6">
            <a:extLst>
              <a:ext uri="{FF2B5EF4-FFF2-40B4-BE49-F238E27FC236}">
                <a16:creationId xmlns="" xmlns:a16="http://schemas.microsoft.com/office/drawing/2014/main" id="{18B37D3B-0EB3-4296-962F-E5E6B6B3F933}"/>
              </a:ext>
            </a:extLst>
          </p:cNvPr>
          <p:cNvSpPr txBox="1"/>
          <p:nvPr/>
        </p:nvSpPr>
        <p:spPr>
          <a:xfrm>
            <a:off x="5621199" y="5766774"/>
            <a:ext cx="684803" cy="369332"/>
          </a:xfrm>
          <a:prstGeom prst="rect">
            <a:avLst/>
          </a:prstGeom>
          <a:noFill/>
        </p:spPr>
        <p:txBody>
          <a:bodyPr wrap="none" rtlCol="0">
            <a:spAutoFit/>
          </a:bodyPr>
          <a:lstStyle/>
          <a:p>
            <a:r>
              <a:rPr lang="en-GB" dirty="0"/>
              <a:t>Sally</a:t>
            </a:r>
          </a:p>
        </p:txBody>
      </p:sp>
      <p:sp>
        <p:nvSpPr>
          <p:cNvPr id="17" name="TextBox 16">
            <a:extLst>
              <a:ext uri="{FF2B5EF4-FFF2-40B4-BE49-F238E27FC236}">
                <a16:creationId xmlns="" xmlns:a16="http://schemas.microsoft.com/office/drawing/2014/main" id="{532B9E95-6F13-4C53-8BA7-A390CD27D6C3}"/>
              </a:ext>
            </a:extLst>
          </p:cNvPr>
          <p:cNvSpPr txBox="1"/>
          <p:nvPr/>
        </p:nvSpPr>
        <p:spPr>
          <a:xfrm>
            <a:off x="859393" y="1285917"/>
            <a:ext cx="2219518" cy="369332"/>
          </a:xfrm>
          <a:prstGeom prst="rect">
            <a:avLst/>
          </a:prstGeom>
          <a:noFill/>
        </p:spPr>
        <p:txBody>
          <a:bodyPr wrap="none" rtlCol="0">
            <a:spAutoFit/>
          </a:bodyPr>
          <a:lstStyle/>
          <a:p>
            <a:r>
              <a:rPr lang="en-GB" dirty="0"/>
              <a:t>Here is Sally’s mum</a:t>
            </a:r>
          </a:p>
        </p:txBody>
      </p:sp>
      <p:sp>
        <p:nvSpPr>
          <p:cNvPr id="18" name="TextBox 17">
            <a:extLst>
              <a:ext uri="{FF2B5EF4-FFF2-40B4-BE49-F238E27FC236}">
                <a16:creationId xmlns="" xmlns:a16="http://schemas.microsoft.com/office/drawing/2014/main" id="{FBFDD8FA-026F-498D-A11C-E4F78F67578E}"/>
              </a:ext>
            </a:extLst>
          </p:cNvPr>
          <p:cNvSpPr txBox="1"/>
          <p:nvPr/>
        </p:nvSpPr>
        <p:spPr>
          <a:xfrm>
            <a:off x="8810625" y="1285917"/>
            <a:ext cx="2411879" cy="369332"/>
          </a:xfrm>
          <a:prstGeom prst="rect">
            <a:avLst/>
          </a:prstGeom>
          <a:noFill/>
        </p:spPr>
        <p:txBody>
          <a:bodyPr wrap="none" rtlCol="0">
            <a:spAutoFit/>
          </a:bodyPr>
          <a:lstStyle/>
          <a:p>
            <a:r>
              <a:rPr lang="en-GB" dirty="0"/>
              <a:t>Here are Sally’s Dads</a:t>
            </a:r>
          </a:p>
        </p:txBody>
      </p:sp>
      <p:sp>
        <p:nvSpPr>
          <p:cNvPr id="19" name="TextBox 18">
            <a:extLst>
              <a:ext uri="{FF2B5EF4-FFF2-40B4-BE49-F238E27FC236}">
                <a16:creationId xmlns="" xmlns:a16="http://schemas.microsoft.com/office/drawing/2014/main" id="{10BC2452-8BE6-4909-823B-6B3B75F6C196}"/>
              </a:ext>
            </a:extLst>
          </p:cNvPr>
          <p:cNvSpPr txBox="1"/>
          <p:nvPr/>
        </p:nvSpPr>
        <p:spPr>
          <a:xfrm>
            <a:off x="3686271" y="4796786"/>
            <a:ext cx="4819457" cy="646331"/>
          </a:xfrm>
          <a:prstGeom prst="rect">
            <a:avLst/>
          </a:prstGeom>
          <a:noFill/>
        </p:spPr>
        <p:txBody>
          <a:bodyPr wrap="square" rtlCol="0">
            <a:spAutoFit/>
          </a:bodyPr>
          <a:lstStyle/>
          <a:p>
            <a:pPr algn="just"/>
            <a:r>
              <a:rPr lang="en-GB" dirty="0"/>
              <a:t>Sally is a very happy girl who loves her parents and they love her very much! </a:t>
            </a:r>
          </a:p>
        </p:txBody>
      </p:sp>
      <p:pic>
        <p:nvPicPr>
          <p:cNvPr id="21" name="Picture 20">
            <a:extLst>
              <a:ext uri="{FF2B5EF4-FFF2-40B4-BE49-F238E27FC236}">
                <a16:creationId xmlns="" xmlns:a16="http://schemas.microsoft.com/office/drawing/2014/main" id="{6CCC9376-9875-414B-9FE6-E8BEB14E4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1131" y="1890780"/>
            <a:ext cx="2893209" cy="2425371"/>
          </a:xfrm>
          <a:prstGeom prst="rect">
            <a:avLst/>
          </a:prstGeom>
        </p:spPr>
      </p:pic>
      <p:pic>
        <p:nvPicPr>
          <p:cNvPr id="23" name="Picture 22">
            <a:extLst>
              <a:ext uri="{FF2B5EF4-FFF2-40B4-BE49-F238E27FC236}">
                <a16:creationId xmlns="" xmlns:a16="http://schemas.microsoft.com/office/drawing/2014/main" id="{CE242CC8-491B-46F2-B624-4B8EFCC41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0566" y="1801590"/>
            <a:ext cx="3105998" cy="2603751"/>
          </a:xfrm>
          <a:prstGeom prst="rect">
            <a:avLst/>
          </a:prstGeom>
        </p:spPr>
      </p:pic>
      <p:pic>
        <p:nvPicPr>
          <p:cNvPr id="25" name="Picture 24">
            <a:extLst>
              <a:ext uri="{FF2B5EF4-FFF2-40B4-BE49-F238E27FC236}">
                <a16:creationId xmlns="" xmlns:a16="http://schemas.microsoft.com/office/drawing/2014/main" id="{6BD044E9-57F7-4A3F-9211-CA99BC5696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153" y="1801589"/>
            <a:ext cx="3105999" cy="2603752"/>
          </a:xfrm>
          <a:prstGeom prst="rect">
            <a:avLst/>
          </a:prstGeom>
        </p:spPr>
      </p:pic>
      <p:sp>
        <p:nvSpPr>
          <p:cNvPr id="26" name="TextBox 25">
            <a:extLst>
              <a:ext uri="{FF2B5EF4-FFF2-40B4-BE49-F238E27FC236}">
                <a16:creationId xmlns="" xmlns:a16="http://schemas.microsoft.com/office/drawing/2014/main" id="{CAD78337-13A3-47B0-BC97-40125274D316}"/>
              </a:ext>
            </a:extLst>
          </p:cNvPr>
          <p:cNvSpPr txBox="1"/>
          <p:nvPr/>
        </p:nvSpPr>
        <p:spPr>
          <a:xfrm>
            <a:off x="1844419" y="5429250"/>
            <a:ext cx="8503162" cy="369332"/>
          </a:xfrm>
          <a:prstGeom prst="rect">
            <a:avLst/>
          </a:prstGeom>
          <a:noFill/>
        </p:spPr>
        <p:txBody>
          <a:bodyPr wrap="none" rtlCol="0">
            <a:spAutoFit/>
          </a:bodyPr>
          <a:lstStyle/>
          <a:p>
            <a:pPr algn="just"/>
            <a:r>
              <a:rPr lang="en-GB" dirty="0"/>
              <a:t>Sadly, Sally gets bullied at school – people laugh at her for having three parents.</a:t>
            </a:r>
          </a:p>
        </p:txBody>
      </p:sp>
    </p:spTree>
    <p:extLst>
      <p:ext uri="{BB962C8B-B14F-4D97-AF65-F5344CB8AC3E}">
        <p14:creationId xmlns:p14="http://schemas.microsoft.com/office/powerpoint/2010/main" val="9973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96296E-6 L 0.003 -0.49398 " pathEditMode="relative" rAng="0" ptsTypes="AA">
                                      <p:cBhvr>
                                        <p:cTn id="6" dur="2000" fill="hold"/>
                                        <p:tgtEl>
                                          <p:spTgt spid="6"/>
                                        </p:tgtEl>
                                        <p:attrNameLst>
                                          <p:attrName>ppt_x</p:attrName>
                                          <p:attrName>ppt_y</p:attrName>
                                        </p:attrNameLst>
                                      </p:cBhvr>
                                      <p:rCtr x="143" y="-24699"/>
                                    </p:animMotion>
                                  </p:childTnLst>
                                </p:cTn>
                              </p:par>
                              <p:par>
                                <p:cTn id="7" presetID="42" presetClass="path" presetSubtype="0" accel="50000" decel="50000" fill="hold" grpId="0" nodeType="withEffect">
                                  <p:stCondLst>
                                    <p:cond delay="0"/>
                                  </p:stCondLst>
                                  <p:childTnLst>
                                    <p:animMotion origin="layout" path="M -2.5E-6 -4.07407E-6 L 0.00313 -0.4956 " pathEditMode="relative" rAng="0" ptsTypes="AA">
                                      <p:cBhvr>
                                        <p:cTn id="8" dur="2000" fill="hold"/>
                                        <p:tgtEl>
                                          <p:spTgt spid="7"/>
                                        </p:tgtEl>
                                        <p:attrNameLst>
                                          <p:attrName>ppt_x</p:attrName>
                                          <p:attrName>ppt_y</p:attrName>
                                        </p:attrNameLst>
                                      </p:cBhvr>
                                      <p:rCtr x="156" y="-24792"/>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5"/>
            <a:ext cx="11924522" cy="515125"/>
          </a:xfrm>
        </p:spPr>
        <p:txBody>
          <a:bodyPr/>
          <a:lstStyle/>
          <a:p>
            <a:pPr algn="just">
              <a:spcAft>
                <a:spcPts val="600"/>
              </a:spcAft>
            </a:pPr>
            <a:endParaRPr lang="en-GB" dirty="0"/>
          </a:p>
          <a:p>
            <a:pPr algn="just">
              <a:spcAft>
                <a:spcPts val="600"/>
              </a:spcAft>
            </a:pPr>
            <a:endParaRPr lang="en-GB" dirty="0"/>
          </a:p>
        </p:txBody>
      </p:sp>
      <p:sp>
        <p:nvSpPr>
          <p:cNvPr id="4" name="TextBox 3">
            <a:extLst>
              <a:ext uri="{FF2B5EF4-FFF2-40B4-BE49-F238E27FC236}">
                <a16:creationId xmlns="" xmlns:a16="http://schemas.microsoft.com/office/drawing/2014/main" id="{D5872D03-64F3-47DC-A51C-431088FD7634}"/>
              </a:ext>
            </a:extLst>
          </p:cNvPr>
          <p:cNvSpPr txBox="1"/>
          <p:nvPr/>
        </p:nvSpPr>
        <p:spPr>
          <a:xfrm>
            <a:off x="447674" y="1602855"/>
            <a:ext cx="10367081" cy="369332"/>
          </a:xfrm>
          <a:prstGeom prst="rect">
            <a:avLst/>
          </a:prstGeom>
          <a:noFill/>
        </p:spPr>
        <p:txBody>
          <a:bodyPr wrap="square" rtlCol="0">
            <a:spAutoFit/>
          </a:bodyPr>
          <a:lstStyle/>
          <a:p>
            <a:r>
              <a:rPr lang="en-GB" dirty="0"/>
              <a:t>Raise your hand if you think it is wrong that Sally is being bullied.</a:t>
            </a:r>
          </a:p>
        </p:txBody>
      </p:sp>
      <p:sp>
        <p:nvSpPr>
          <p:cNvPr id="7" name="TextBox 6">
            <a:extLst>
              <a:ext uri="{FF2B5EF4-FFF2-40B4-BE49-F238E27FC236}">
                <a16:creationId xmlns="" xmlns:a16="http://schemas.microsoft.com/office/drawing/2014/main" id="{A1339248-9262-4887-BD45-45D91EEC393A}"/>
              </a:ext>
            </a:extLst>
          </p:cNvPr>
          <p:cNvSpPr txBox="1"/>
          <p:nvPr/>
        </p:nvSpPr>
        <p:spPr>
          <a:xfrm>
            <a:off x="447674" y="2203255"/>
            <a:ext cx="10818972" cy="369332"/>
          </a:xfrm>
          <a:prstGeom prst="rect">
            <a:avLst/>
          </a:prstGeom>
          <a:noFill/>
        </p:spPr>
        <p:txBody>
          <a:bodyPr wrap="square" rtlCol="0">
            <a:spAutoFit/>
          </a:bodyPr>
          <a:lstStyle/>
          <a:p>
            <a:pPr algn="just"/>
            <a:r>
              <a:rPr lang="en-GB" dirty="0"/>
              <a:t>Keep your hand raised if you think the children who are bullying Sally should be punished.</a:t>
            </a:r>
          </a:p>
        </p:txBody>
      </p:sp>
      <p:sp>
        <p:nvSpPr>
          <p:cNvPr id="8" name="TextBox 7">
            <a:extLst>
              <a:ext uri="{FF2B5EF4-FFF2-40B4-BE49-F238E27FC236}">
                <a16:creationId xmlns="" xmlns:a16="http://schemas.microsoft.com/office/drawing/2014/main" id="{58319DF0-523B-4766-8B7D-C015940193ED}"/>
              </a:ext>
            </a:extLst>
          </p:cNvPr>
          <p:cNvSpPr txBox="1"/>
          <p:nvPr/>
        </p:nvSpPr>
        <p:spPr>
          <a:xfrm>
            <a:off x="447674" y="2970491"/>
            <a:ext cx="11125199" cy="2308324"/>
          </a:xfrm>
          <a:prstGeom prst="rect">
            <a:avLst/>
          </a:prstGeom>
          <a:noFill/>
        </p:spPr>
        <p:txBody>
          <a:bodyPr wrap="square" rtlCol="0">
            <a:spAutoFit/>
          </a:bodyPr>
          <a:lstStyle/>
          <a:p>
            <a:pPr algn="just"/>
            <a:r>
              <a:rPr lang="en-GB" dirty="0">
                <a:solidFill>
                  <a:srgbClr val="004251"/>
                </a:solidFill>
              </a:rPr>
              <a:t>You don’t need one mum and one dad to make a family. A family can be made up of a single parent and a child, or parents who adopted or fostered their child or even a child being raised by relations such as grandparents. What truly matters is that whoever proves you care loves you and keeps you safe and free from harm. </a:t>
            </a:r>
          </a:p>
          <a:p>
            <a:pPr algn="just"/>
            <a:endParaRPr lang="en-GB" b="1" dirty="0">
              <a:solidFill>
                <a:srgbClr val="004251"/>
              </a:solidFill>
            </a:endParaRPr>
          </a:p>
          <a:p>
            <a:pPr algn="just"/>
            <a:r>
              <a:rPr lang="en-GB" b="1" dirty="0">
                <a:solidFill>
                  <a:srgbClr val="004251"/>
                </a:solidFill>
              </a:rPr>
              <a:t>Remember: </a:t>
            </a:r>
            <a:r>
              <a:rPr lang="en-GB" dirty="0"/>
              <a:t>nobody should be bullied for being who they are or their families. We should learn about our friends and </a:t>
            </a:r>
            <a:r>
              <a:rPr lang="en-GB" b="1" dirty="0">
                <a:solidFill>
                  <a:srgbClr val="347186"/>
                </a:solidFill>
              </a:rPr>
              <a:t>respect their differences</a:t>
            </a:r>
            <a:r>
              <a:rPr lang="en-GB" dirty="0"/>
              <a:t>. It is ok to </a:t>
            </a:r>
            <a:r>
              <a:rPr lang="en-GB" b="1" dirty="0">
                <a:solidFill>
                  <a:srgbClr val="347186"/>
                </a:solidFill>
              </a:rPr>
              <a:t>ask questions </a:t>
            </a:r>
            <a:r>
              <a:rPr lang="en-GB" dirty="0"/>
              <a:t>about their differences if you don’t understand, but </a:t>
            </a:r>
            <a:r>
              <a:rPr lang="en-GB" b="1" dirty="0">
                <a:solidFill>
                  <a:srgbClr val="347186"/>
                </a:solidFill>
              </a:rPr>
              <a:t>never be rude </a:t>
            </a:r>
            <a:r>
              <a:rPr lang="en-GB" dirty="0"/>
              <a:t>or nasty towards them. </a:t>
            </a:r>
          </a:p>
        </p:txBody>
      </p:sp>
      <p:sp>
        <p:nvSpPr>
          <p:cNvPr id="9" name="TextBox 8">
            <a:extLst>
              <a:ext uri="{FF2B5EF4-FFF2-40B4-BE49-F238E27FC236}">
                <a16:creationId xmlns="" xmlns:a16="http://schemas.microsoft.com/office/drawing/2014/main" id="{559746FE-5FF1-4D69-9DF2-EAFC7ECE37C6}"/>
              </a:ext>
            </a:extLst>
          </p:cNvPr>
          <p:cNvSpPr txBox="1"/>
          <p:nvPr/>
        </p:nvSpPr>
        <p:spPr>
          <a:xfrm>
            <a:off x="447674" y="5267856"/>
            <a:ext cx="11055703" cy="646331"/>
          </a:xfrm>
          <a:prstGeom prst="rect">
            <a:avLst/>
          </a:prstGeom>
          <a:noFill/>
        </p:spPr>
        <p:txBody>
          <a:bodyPr wrap="square" rtlCol="0">
            <a:spAutoFit/>
          </a:bodyPr>
          <a:lstStyle/>
          <a:p>
            <a:r>
              <a:rPr lang="en-GB" dirty="0"/>
              <a:t>Our school has a zero-tolerance attitude towards bullying. This means that if you ever bully someone else you will be disciplined – this could be through a </a:t>
            </a:r>
            <a:r>
              <a:rPr lang="en-GB" b="1" u="sng" dirty="0">
                <a:solidFill>
                  <a:srgbClr val="FFD006"/>
                </a:solidFill>
              </a:rPr>
              <a:t>warning</a:t>
            </a:r>
            <a:r>
              <a:rPr lang="en-GB" dirty="0"/>
              <a:t>, </a:t>
            </a:r>
            <a:r>
              <a:rPr lang="en-GB" b="1" u="sng" dirty="0">
                <a:solidFill>
                  <a:srgbClr val="FFD006"/>
                </a:solidFill>
              </a:rPr>
              <a:t>detention</a:t>
            </a:r>
            <a:r>
              <a:rPr lang="en-GB" dirty="0"/>
              <a:t> or </a:t>
            </a:r>
            <a:r>
              <a:rPr lang="en-GB" b="1" u="sng" dirty="0">
                <a:solidFill>
                  <a:srgbClr val="FFD006"/>
                </a:solidFill>
              </a:rPr>
              <a:t>exclusion</a:t>
            </a:r>
            <a:r>
              <a:rPr lang="en-GB" dirty="0"/>
              <a:t>. </a:t>
            </a:r>
          </a:p>
        </p:txBody>
      </p:sp>
    </p:spTree>
    <p:extLst>
      <p:ext uri="{BB962C8B-B14F-4D97-AF65-F5344CB8AC3E}">
        <p14:creationId xmlns:p14="http://schemas.microsoft.com/office/powerpoint/2010/main" val="19957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696575" y="1845614"/>
            <a:ext cx="10604500" cy="3846513"/>
          </a:xfrm>
        </p:spPr>
        <p:txBody>
          <a:bodyPr/>
          <a:lstStyle/>
          <a:p>
            <a:pPr algn="just"/>
            <a:r>
              <a:rPr lang="en-GB" b="1" dirty="0"/>
              <a:t>Fundamental British values </a:t>
            </a:r>
          </a:p>
          <a:p>
            <a:pPr algn="just"/>
            <a:r>
              <a:rPr lang="en-GB" dirty="0"/>
              <a:t>There are four important values that summarise what it means to be a citizen of Great Britain today. Every person in Britain should have respect for the values and live by them.</a:t>
            </a:r>
          </a:p>
          <a:p>
            <a:pPr algn="just"/>
            <a:endParaRPr lang="en-GB" dirty="0"/>
          </a:p>
          <a:p>
            <a:pPr algn="just"/>
            <a:r>
              <a:rPr lang="en-GB" dirty="0"/>
              <a:t>The four values are:  </a:t>
            </a:r>
          </a:p>
        </p:txBody>
      </p:sp>
      <p:sp>
        <p:nvSpPr>
          <p:cNvPr id="3" name="Text Placeholder 2">
            <a:extLst>
              <a:ext uri="{FF2B5EF4-FFF2-40B4-BE49-F238E27FC236}">
                <a16:creationId xmlns="" xmlns:a16="http://schemas.microsoft.com/office/drawing/2014/main" id="{B709E79C-1643-494C-9DC7-44B8304B30B7}"/>
              </a:ext>
            </a:extLst>
          </p:cNvPr>
          <p:cNvSpPr>
            <a:spLocks noGrp="1"/>
          </p:cNvSpPr>
          <p:nvPr>
            <p:ph type="body" sz="quarter" idx="15"/>
          </p:nvPr>
        </p:nvSpPr>
        <p:spPr>
          <a:xfrm>
            <a:off x="793750" y="1165873"/>
            <a:ext cx="10604500" cy="636588"/>
          </a:xfrm>
        </p:spPr>
        <p:txBody>
          <a:bodyPr/>
          <a:lstStyle/>
          <a:p>
            <a:r>
              <a:rPr lang="en-GB" sz="2800" b="1" dirty="0"/>
              <a:t>The four British values</a:t>
            </a:r>
          </a:p>
        </p:txBody>
      </p:sp>
      <p:pic>
        <p:nvPicPr>
          <p:cNvPr id="5" name="Picture 4">
            <a:extLst>
              <a:ext uri="{FF2B5EF4-FFF2-40B4-BE49-F238E27FC236}">
                <a16:creationId xmlns="" xmlns:a16="http://schemas.microsoft.com/office/drawing/2014/main" id="{0F1BBAED-63B9-4C07-8F16-6DF48AD10F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12"/>
          <a:stretch/>
        </p:blipFill>
        <p:spPr>
          <a:xfrm>
            <a:off x="6242292" y="3815006"/>
            <a:ext cx="2681202" cy="2520000"/>
          </a:xfrm>
          <a:prstGeom prst="rect">
            <a:avLst/>
          </a:prstGeom>
        </p:spPr>
      </p:pic>
      <p:pic>
        <p:nvPicPr>
          <p:cNvPr id="9" name="Picture 8">
            <a:extLst>
              <a:ext uri="{FF2B5EF4-FFF2-40B4-BE49-F238E27FC236}">
                <a16:creationId xmlns="" xmlns:a16="http://schemas.microsoft.com/office/drawing/2014/main" id="{A1D44D33-7319-441E-9678-929B6F5DA4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012"/>
          <a:stretch/>
        </p:blipFill>
        <p:spPr>
          <a:xfrm>
            <a:off x="183688" y="3815006"/>
            <a:ext cx="2700000" cy="2537668"/>
          </a:xfrm>
          <a:prstGeom prst="rect">
            <a:avLst/>
          </a:prstGeom>
        </p:spPr>
      </p:pic>
      <p:pic>
        <p:nvPicPr>
          <p:cNvPr id="11" name="Picture 10">
            <a:extLst>
              <a:ext uri="{FF2B5EF4-FFF2-40B4-BE49-F238E27FC236}">
                <a16:creationId xmlns="" xmlns:a16="http://schemas.microsoft.com/office/drawing/2014/main" id="{0CB5D34A-4396-42E4-B44A-E23226C9EF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012"/>
          <a:stretch/>
        </p:blipFill>
        <p:spPr>
          <a:xfrm>
            <a:off x="3208718" y="3815006"/>
            <a:ext cx="2700000" cy="2537668"/>
          </a:xfrm>
          <a:prstGeom prst="rect">
            <a:avLst/>
          </a:prstGeom>
        </p:spPr>
      </p:pic>
      <p:pic>
        <p:nvPicPr>
          <p:cNvPr id="6" name="Picture 5">
            <a:extLst>
              <a:ext uri="{FF2B5EF4-FFF2-40B4-BE49-F238E27FC236}">
                <a16:creationId xmlns="" xmlns:a16="http://schemas.microsoft.com/office/drawing/2014/main" id="{10AA6DB3-A8FE-4C3B-AA2F-FB395CF647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301"/>
          <a:stretch/>
        </p:blipFill>
        <p:spPr>
          <a:xfrm>
            <a:off x="9275866" y="3786706"/>
            <a:ext cx="2718495" cy="2520000"/>
          </a:xfrm>
          <a:prstGeom prst="rect">
            <a:avLst/>
          </a:prstGeom>
        </p:spPr>
      </p:pic>
    </p:spTree>
    <p:extLst>
      <p:ext uri="{BB962C8B-B14F-4D97-AF65-F5344CB8AC3E}">
        <p14:creationId xmlns:p14="http://schemas.microsoft.com/office/powerpoint/2010/main" val="278761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591D19D-9096-47BA-BCAC-9C9FA5CC117D}"/>
              </a:ext>
            </a:extLst>
          </p:cNvPr>
          <p:cNvSpPr>
            <a:spLocks noGrp="1"/>
          </p:cNvSpPr>
          <p:nvPr>
            <p:ph type="body" sz="quarter" idx="14"/>
          </p:nvPr>
        </p:nvSpPr>
        <p:spPr>
          <a:xfrm>
            <a:off x="338680" y="1622298"/>
            <a:ext cx="11514639" cy="4699480"/>
          </a:xfrm>
        </p:spPr>
        <p:txBody>
          <a:bodyPr/>
          <a:lstStyle/>
          <a:p>
            <a:pPr>
              <a:lnSpc>
                <a:spcPct val="100000"/>
              </a:lnSpc>
            </a:pPr>
            <a:r>
              <a:rPr lang="en-GB" b="1" dirty="0"/>
              <a:t>Lesbian</a:t>
            </a:r>
            <a:r>
              <a:rPr lang="en-GB" dirty="0"/>
              <a:t> – a word to describe a woman who falls in love with or wants to have a relationship with other women.</a:t>
            </a:r>
          </a:p>
          <a:p>
            <a:pPr>
              <a:lnSpc>
                <a:spcPct val="100000"/>
              </a:lnSpc>
            </a:pPr>
            <a:r>
              <a:rPr lang="en-GB" b="1" dirty="0"/>
              <a:t>Gay</a:t>
            </a:r>
            <a:r>
              <a:rPr lang="en-GB" dirty="0"/>
              <a:t> – a word to describe a man who falls in love with or wants to have a relationship with other men e.g. Sally’s dads. </a:t>
            </a:r>
          </a:p>
          <a:p>
            <a:pPr>
              <a:lnSpc>
                <a:spcPct val="100000"/>
              </a:lnSpc>
            </a:pPr>
            <a:r>
              <a:rPr lang="en-GB" b="1" dirty="0"/>
              <a:t>Heterosexual</a:t>
            </a:r>
            <a:r>
              <a:rPr lang="en-GB" dirty="0"/>
              <a:t> – a word to describe someone who falls in love with or wants to have a relationship with someone of the opposite gender as them.</a:t>
            </a:r>
          </a:p>
          <a:p>
            <a:pPr>
              <a:lnSpc>
                <a:spcPct val="100000"/>
              </a:lnSpc>
            </a:pPr>
            <a:r>
              <a:rPr lang="en-GB" b="1" dirty="0"/>
              <a:t>Bisexual</a:t>
            </a:r>
            <a:r>
              <a:rPr lang="en-GB" dirty="0"/>
              <a:t> – a word to describe someone who falls in love with or wants to have a relationship with someone of the same or different gender as them.</a:t>
            </a:r>
          </a:p>
          <a:p>
            <a:pPr>
              <a:lnSpc>
                <a:spcPct val="100000"/>
              </a:lnSpc>
            </a:pPr>
            <a:r>
              <a:rPr lang="en-GB" b="1" dirty="0"/>
              <a:t>Trans*</a:t>
            </a:r>
            <a:r>
              <a:rPr lang="en-GB" dirty="0"/>
              <a:t> – a word that describes people who feel the gender they were given as a baby doesn’t match the gender they feel themselves to be.</a:t>
            </a:r>
          </a:p>
          <a:p>
            <a:r>
              <a:rPr lang="en-GB" b="1" dirty="0"/>
              <a:t>Queer</a:t>
            </a:r>
            <a:r>
              <a:rPr lang="en-GB" dirty="0"/>
              <a:t> – in the past this has been a derogatory term for LGBTQ+ individuals. The term now refers to people who don’t identify with traditional categories around gender identity and sexual orientation, but it is still viewed to be derogatory by some.</a:t>
            </a:r>
          </a:p>
          <a:p>
            <a:r>
              <a:rPr lang="en-GB" dirty="0"/>
              <a:t> </a:t>
            </a:r>
            <a:r>
              <a:rPr lang="en-GB" b="1" dirty="0"/>
              <a:t>+ </a:t>
            </a:r>
            <a:r>
              <a:rPr lang="en-GB" dirty="0"/>
              <a:t>– this is used to refer to anyone who identifies as anything else regarding sexuality. </a:t>
            </a:r>
          </a:p>
          <a:p>
            <a:endParaRPr lang="en-GB" dirty="0"/>
          </a:p>
        </p:txBody>
      </p:sp>
      <p:sp>
        <p:nvSpPr>
          <p:cNvPr id="3" name="Text Placeholder 2">
            <a:extLst>
              <a:ext uri="{FF2B5EF4-FFF2-40B4-BE49-F238E27FC236}">
                <a16:creationId xmlns="" xmlns:a16="http://schemas.microsoft.com/office/drawing/2014/main" id="{E2E88986-234D-44C3-804C-6BEBCFC07BB4}"/>
              </a:ext>
            </a:extLst>
          </p:cNvPr>
          <p:cNvSpPr>
            <a:spLocks noGrp="1"/>
          </p:cNvSpPr>
          <p:nvPr>
            <p:ph type="body" sz="quarter" idx="15"/>
          </p:nvPr>
        </p:nvSpPr>
        <p:spPr>
          <a:xfrm>
            <a:off x="1090613" y="985710"/>
            <a:ext cx="10604500" cy="636588"/>
          </a:xfrm>
        </p:spPr>
        <p:txBody>
          <a:bodyPr/>
          <a:lstStyle/>
          <a:p>
            <a:r>
              <a:rPr lang="en-GB" dirty="0"/>
              <a:t>LGBTQ+ </a:t>
            </a:r>
          </a:p>
          <a:p>
            <a:endParaRPr lang="en-GB" dirty="0"/>
          </a:p>
        </p:txBody>
      </p:sp>
    </p:spTree>
    <p:extLst>
      <p:ext uri="{BB962C8B-B14F-4D97-AF65-F5344CB8AC3E}">
        <p14:creationId xmlns:p14="http://schemas.microsoft.com/office/powerpoint/2010/main" val="171230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591D19D-9096-47BA-BCAC-9C9FA5CC117D}"/>
              </a:ext>
            </a:extLst>
          </p:cNvPr>
          <p:cNvSpPr>
            <a:spLocks noGrp="1"/>
          </p:cNvSpPr>
          <p:nvPr>
            <p:ph type="body" sz="quarter" idx="14"/>
          </p:nvPr>
        </p:nvSpPr>
        <p:spPr>
          <a:xfrm>
            <a:off x="338680" y="2943949"/>
            <a:ext cx="11514639" cy="970102"/>
          </a:xfrm>
        </p:spPr>
        <p:txBody>
          <a:bodyPr/>
          <a:lstStyle/>
          <a:p>
            <a:pPr algn="just"/>
            <a:r>
              <a:rPr lang="en-GB" dirty="0"/>
              <a:t>You may know someone who identifies of any of the previous identities; either your friend, family member or even yourself. It doesn’t matter how people identify, it doesn’t make them better or worse than other people! We should celebrate being different – the world would be a pretty boring place if everyone was exactly the same! </a:t>
            </a:r>
          </a:p>
        </p:txBody>
      </p:sp>
    </p:spTree>
    <p:extLst>
      <p:ext uri="{BB962C8B-B14F-4D97-AF65-F5344CB8AC3E}">
        <p14:creationId xmlns:p14="http://schemas.microsoft.com/office/powerpoint/2010/main" val="347644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06B806E-813D-4988-924B-624373C6D72C}"/>
              </a:ext>
            </a:extLst>
          </p:cNvPr>
          <p:cNvSpPr>
            <a:spLocks noGrp="1"/>
          </p:cNvSpPr>
          <p:nvPr>
            <p:ph type="body" sz="quarter" idx="14"/>
          </p:nvPr>
        </p:nvSpPr>
        <p:spPr/>
        <p:txBody>
          <a:bodyPr/>
          <a:lstStyle/>
          <a:p>
            <a:r>
              <a:rPr lang="en-GB" dirty="0"/>
              <a:t>Homophobic bullying is when someone is nasty to a person based on who they fall in love with, i.e. sexual orientation. </a:t>
            </a:r>
          </a:p>
          <a:p>
            <a:endParaRPr lang="en-GB" dirty="0"/>
          </a:p>
          <a:p>
            <a:r>
              <a:rPr lang="en-GB" dirty="0"/>
              <a:t>We do not accept any form of bullying at our school and anyone who is found to have been bullying their peer will be disciplined.</a:t>
            </a:r>
          </a:p>
          <a:p>
            <a:endParaRPr lang="en-GB" dirty="0"/>
          </a:p>
          <a:p>
            <a:r>
              <a:rPr lang="en-GB" dirty="0"/>
              <a:t>Words and phrases we do </a:t>
            </a:r>
            <a:r>
              <a:rPr lang="en-GB" b="1" u="sng" dirty="0"/>
              <a:t>not</a:t>
            </a:r>
            <a:r>
              <a:rPr lang="en-GB" dirty="0"/>
              <a:t> want to hear:</a:t>
            </a:r>
          </a:p>
          <a:p>
            <a:pPr marL="285750" indent="-285750">
              <a:buFont typeface="Arial" panose="020B0604020202020204" pitchFamily="34" charset="0"/>
              <a:buChar char="•"/>
            </a:pPr>
            <a:r>
              <a:rPr lang="en-GB" dirty="0"/>
              <a:t>‘That’s so gay’ or ‘you’re so gay’</a:t>
            </a:r>
          </a:p>
          <a:p>
            <a:pPr marL="285750" indent="-285750">
              <a:buFont typeface="Arial" panose="020B0604020202020204" pitchFamily="34" charset="0"/>
              <a:buChar char="•"/>
            </a:pPr>
            <a:r>
              <a:rPr lang="en-GB" dirty="0"/>
              <a:t>‘Don’t be such a girl’ or ‘you kick like a girl’</a:t>
            </a:r>
          </a:p>
          <a:p>
            <a:pPr marL="285750" indent="-285750">
              <a:buFont typeface="Arial" panose="020B0604020202020204" pitchFamily="34" charset="0"/>
              <a:buChar char="•"/>
            </a:pPr>
            <a:r>
              <a:rPr lang="en-GB" dirty="0"/>
              <a:t>Referring to a bisexual person as ‘greedy’ or ‘attention seeking’</a:t>
            </a:r>
          </a:p>
          <a:p>
            <a:pPr marL="285750" indent="-285750">
              <a:buFont typeface="Arial" panose="020B0604020202020204" pitchFamily="34" charset="0"/>
              <a:buChar char="•"/>
            </a:pPr>
            <a:r>
              <a:rPr lang="en-GB" dirty="0"/>
              <a:t>Referring to someone as a ‘it’ or ‘he-she’</a:t>
            </a:r>
          </a:p>
          <a:p>
            <a:pPr marL="285750" indent="-285750">
              <a:buFont typeface="Arial" panose="020B0604020202020204" pitchFamily="34" charset="0"/>
              <a:buChar char="•"/>
            </a:pPr>
            <a:endParaRPr lang="en-GB" dirty="0"/>
          </a:p>
        </p:txBody>
      </p:sp>
      <p:sp>
        <p:nvSpPr>
          <p:cNvPr id="3" name="Text Placeholder 2">
            <a:extLst>
              <a:ext uri="{FF2B5EF4-FFF2-40B4-BE49-F238E27FC236}">
                <a16:creationId xmlns="" xmlns:a16="http://schemas.microsoft.com/office/drawing/2014/main" id="{BAC8D615-CB8A-47AD-BADD-5C22D11CD23F}"/>
              </a:ext>
            </a:extLst>
          </p:cNvPr>
          <p:cNvSpPr>
            <a:spLocks noGrp="1"/>
          </p:cNvSpPr>
          <p:nvPr>
            <p:ph type="body" sz="quarter" idx="15"/>
          </p:nvPr>
        </p:nvSpPr>
        <p:spPr/>
        <p:txBody>
          <a:bodyPr/>
          <a:lstStyle/>
          <a:p>
            <a:r>
              <a:rPr lang="en-GB" dirty="0"/>
              <a:t>Homophobic bullying</a:t>
            </a:r>
          </a:p>
        </p:txBody>
      </p:sp>
    </p:spTree>
    <p:extLst>
      <p:ext uri="{BB962C8B-B14F-4D97-AF65-F5344CB8AC3E}">
        <p14:creationId xmlns:p14="http://schemas.microsoft.com/office/powerpoint/2010/main" val="12508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5F2DCC1-50BE-4556-ADC1-80D085B28CF7}"/>
              </a:ext>
            </a:extLst>
          </p:cNvPr>
          <p:cNvSpPr>
            <a:spLocks noGrp="1"/>
          </p:cNvSpPr>
          <p:nvPr>
            <p:ph type="body" sz="quarter" idx="14"/>
          </p:nvPr>
        </p:nvSpPr>
        <p:spPr>
          <a:xfrm>
            <a:off x="180975" y="1746477"/>
            <a:ext cx="11830050" cy="4587648"/>
          </a:xfrm>
        </p:spPr>
        <p:txBody>
          <a:bodyPr/>
          <a:lstStyle/>
          <a:p>
            <a:pPr algn="just"/>
            <a:r>
              <a:rPr lang="en-GB" dirty="0"/>
              <a:t>As we have seen with individual liberty, we have the right to choose the way we live – this includes lifestyle choices and faiths. This value ensures people have a good attitude towards others, and recognise and respects the individual liberty of others. Even if you don’t agree with what someone believes, you should respect their choices to try and understand why they believe what they do.</a:t>
            </a:r>
          </a:p>
          <a:p>
            <a:pPr algn="just"/>
            <a:endParaRPr lang="en-GB" dirty="0"/>
          </a:p>
          <a:p>
            <a:pPr algn="just"/>
            <a:r>
              <a:rPr lang="en-GB" b="1" dirty="0"/>
              <a:t>Cultural differences </a:t>
            </a:r>
          </a:p>
          <a:p>
            <a:pPr algn="just"/>
            <a:r>
              <a:rPr lang="en-GB" dirty="0"/>
              <a:t>Britain is multicultural – this means that it has a lot of people living in it who come from different backgrounds and live lives that may be different to how your family lives theirs. There is no one right way to live and these differences should be celebrated. Remember: we learn and grow together and it is important not to judge people before you get to know them. </a:t>
            </a:r>
          </a:p>
          <a:p>
            <a:pPr algn="just"/>
            <a:r>
              <a:rPr lang="en-GB" dirty="0"/>
              <a:t>This can be achieved by:</a:t>
            </a:r>
          </a:p>
          <a:p>
            <a:pPr marL="285750" indent="-285750" algn="just">
              <a:buFont typeface="Arial" panose="020B0604020202020204" pitchFamily="34" charset="0"/>
              <a:buChar char="•"/>
            </a:pPr>
            <a:r>
              <a:rPr lang="en-GB" dirty="0"/>
              <a:t>Learning some basic greetings in a different language</a:t>
            </a:r>
          </a:p>
          <a:p>
            <a:pPr marL="285750" indent="-285750" algn="just">
              <a:buFont typeface="Arial" panose="020B0604020202020204" pitchFamily="34" charset="0"/>
              <a:buChar char="•"/>
            </a:pPr>
            <a:r>
              <a:rPr lang="en-GB" dirty="0"/>
              <a:t>Learning about different cultural festivals </a:t>
            </a:r>
          </a:p>
          <a:p>
            <a:pPr marL="285750" indent="-285750" algn="just">
              <a:buFont typeface="Arial" panose="020B0604020202020204" pitchFamily="34" charset="0"/>
              <a:buChar char="•"/>
            </a:pPr>
            <a:r>
              <a:rPr lang="en-GB" dirty="0"/>
              <a:t>Trying different cuisine</a:t>
            </a:r>
          </a:p>
          <a:p>
            <a:pPr algn="just"/>
            <a:endParaRPr lang="en-GB" dirty="0"/>
          </a:p>
          <a:p>
            <a:pPr algn="just"/>
            <a:endParaRPr lang="en-GB" dirty="0"/>
          </a:p>
        </p:txBody>
      </p:sp>
      <p:sp>
        <p:nvSpPr>
          <p:cNvPr id="3" name="Text Placeholder 2">
            <a:extLst>
              <a:ext uri="{FF2B5EF4-FFF2-40B4-BE49-F238E27FC236}">
                <a16:creationId xmlns="" xmlns:a16="http://schemas.microsoft.com/office/drawing/2014/main" id="{A7F6DD60-5AE3-4CF9-943B-A792BBF46835}"/>
              </a:ext>
            </a:extLst>
          </p:cNvPr>
          <p:cNvSpPr>
            <a:spLocks noGrp="1"/>
          </p:cNvSpPr>
          <p:nvPr>
            <p:ph type="body" sz="quarter" idx="15"/>
          </p:nvPr>
        </p:nvSpPr>
        <p:spPr/>
        <p:txBody>
          <a:bodyPr/>
          <a:lstStyle/>
          <a:p>
            <a:r>
              <a:rPr lang="en-GB" dirty="0"/>
              <a:t>Mutual respect and tolerance</a:t>
            </a:r>
          </a:p>
        </p:txBody>
      </p:sp>
    </p:spTree>
    <p:extLst>
      <p:ext uri="{BB962C8B-B14F-4D97-AF65-F5344CB8AC3E}">
        <p14:creationId xmlns:p14="http://schemas.microsoft.com/office/powerpoint/2010/main" val="8371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2">
                                            <p:txEl>
                                              <p:pRg st="5" end="5"/>
                                            </p:txEl>
                                          </p:spTgt>
                                        </p:tgtEl>
                                        <p:attrNameLst>
                                          <p:attrName>style.color</p:attrName>
                                        </p:attrNameLst>
                                      </p:cBhvr>
                                      <p:to>
                                        <p:clrVal>
                                          <a:srgbClr val="FFD006"/>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 xmlns:a16="http://schemas.microsoft.com/office/drawing/2014/main" id="{AFCB36D9-0E0F-4DC0-9FB5-57E47BE67394}"/>
              </a:ext>
            </a:extLst>
          </p:cNvPr>
          <p:cNvGrpSpPr/>
          <p:nvPr/>
        </p:nvGrpSpPr>
        <p:grpSpPr>
          <a:xfrm>
            <a:off x="2814224" y="735825"/>
            <a:ext cx="2472830" cy="2472830"/>
            <a:chOff x="2814224" y="735825"/>
            <a:chExt cx="2472830" cy="2472830"/>
          </a:xfrm>
        </p:grpSpPr>
        <p:pic>
          <p:nvPicPr>
            <p:cNvPr id="26" name="Picture 25">
              <a:extLst>
                <a:ext uri="{FF2B5EF4-FFF2-40B4-BE49-F238E27FC236}">
                  <a16:creationId xmlns="" xmlns:a16="http://schemas.microsoft.com/office/drawing/2014/main" id="{45030236-CAEF-4625-A107-945F80B6870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2814224" y="735825"/>
              <a:ext cx="2472830" cy="2472830"/>
            </a:xfrm>
            <a:prstGeom prst="rect">
              <a:avLst/>
            </a:prstGeom>
          </p:spPr>
        </p:pic>
        <p:sp>
          <p:nvSpPr>
            <p:cNvPr id="27" name="TextBox 26">
              <a:extLst>
                <a:ext uri="{FF2B5EF4-FFF2-40B4-BE49-F238E27FC236}">
                  <a16:creationId xmlns="" xmlns:a16="http://schemas.microsoft.com/office/drawing/2014/main" id="{B54CBF02-F211-4916-A37F-016044A31759}"/>
                </a:ext>
              </a:extLst>
            </p:cNvPr>
            <p:cNvSpPr txBox="1"/>
            <p:nvPr/>
          </p:nvSpPr>
          <p:spPr>
            <a:xfrm>
              <a:off x="3596984" y="1688857"/>
              <a:ext cx="1018227" cy="369332"/>
            </a:xfrm>
            <a:prstGeom prst="rect">
              <a:avLst/>
            </a:prstGeom>
            <a:noFill/>
          </p:spPr>
          <p:txBody>
            <a:bodyPr wrap="none" rtlCol="0">
              <a:spAutoFit/>
            </a:bodyPr>
            <a:lstStyle/>
            <a:p>
              <a:r>
                <a:rPr lang="en-GB" b="1" dirty="0"/>
                <a:t>English</a:t>
              </a:r>
            </a:p>
          </p:txBody>
        </p:sp>
      </p:grpSp>
      <p:grpSp>
        <p:nvGrpSpPr>
          <p:cNvPr id="40" name="Group 39">
            <a:extLst>
              <a:ext uri="{FF2B5EF4-FFF2-40B4-BE49-F238E27FC236}">
                <a16:creationId xmlns="" xmlns:a16="http://schemas.microsoft.com/office/drawing/2014/main" id="{31AA73FD-433C-4148-862A-E8CA78D82F7D}"/>
              </a:ext>
            </a:extLst>
          </p:cNvPr>
          <p:cNvGrpSpPr/>
          <p:nvPr/>
        </p:nvGrpSpPr>
        <p:grpSpPr>
          <a:xfrm>
            <a:off x="315832" y="1875376"/>
            <a:ext cx="2652574" cy="2652574"/>
            <a:chOff x="315832" y="1875376"/>
            <a:chExt cx="2652574" cy="2652574"/>
          </a:xfrm>
        </p:grpSpPr>
        <p:pic>
          <p:nvPicPr>
            <p:cNvPr id="18" name="Picture 17">
              <a:extLst>
                <a:ext uri="{FF2B5EF4-FFF2-40B4-BE49-F238E27FC236}">
                  <a16:creationId xmlns="" xmlns:a16="http://schemas.microsoft.com/office/drawing/2014/main" id="{ACB5128C-24B1-4A8F-94B6-02FC90BF4CD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a:off x="315832" y="1875376"/>
              <a:ext cx="2652574" cy="2652574"/>
            </a:xfrm>
            <a:prstGeom prst="rect">
              <a:avLst/>
            </a:prstGeom>
          </p:spPr>
        </p:pic>
        <p:sp>
          <p:nvSpPr>
            <p:cNvPr id="4" name="TextBox 3">
              <a:extLst>
                <a:ext uri="{FF2B5EF4-FFF2-40B4-BE49-F238E27FC236}">
                  <a16:creationId xmlns="" xmlns:a16="http://schemas.microsoft.com/office/drawing/2014/main" id="{FCFC290E-E617-4DB1-8043-F49DBC2E9481}"/>
                </a:ext>
              </a:extLst>
            </p:cNvPr>
            <p:cNvSpPr txBox="1"/>
            <p:nvPr/>
          </p:nvSpPr>
          <p:spPr>
            <a:xfrm>
              <a:off x="1100169" y="2616888"/>
              <a:ext cx="1285929" cy="584775"/>
            </a:xfrm>
            <a:prstGeom prst="rect">
              <a:avLst/>
            </a:prstGeom>
            <a:noFill/>
          </p:spPr>
          <p:txBody>
            <a:bodyPr wrap="none" rtlCol="0">
              <a:spAutoFit/>
            </a:bodyPr>
            <a:lstStyle/>
            <a:p>
              <a:r>
                <a:rPr lang="en-GB" sz="3200" b="1" dirty="0"/>
                <a:t>Salut</a:t>
              </a:r>
              <a:r>
                <a:rPr lang="en-GB" sz="2800" dirty="0"/>
                <a:t> </a:t>
              </a:r>
            </a:p>
          </p:txBody>
        </p:sp>
        <p:sp>
          <p:nvSpPr>
            <p:cNvPr id="28" name="TextBox 27">
              <a:extLst>
                <a:ext uri="{FF2B5EF4-FFF2-40B4-BE49-F238E27FC236}">
                  <a16:creationId xmlns="" xmlns:a16="http://schemas.microsoft.com/office/drawing/2014/main" id="{D178FD41-F6E5-47AD-AB8F-FA7E2ECA4C9E}"/>
                </a:ext>
              </a:extLst>
            </p:cNvPr>
            <p:cNvSpPr txBox="1"/>
            <p:nvPr/>
          </p:nvSpPr>
          <p:spPr>
            <a:xfrm>
              <a:off x="1198399" y="3049618"/>
              <a:ext cx="954107" cy="369332"/>
            </a:xfrm>
            <a:prstGeom prst="rect">
              <a:avLst/>
            </a:prstGeom>
            <a:noFill/>
          </p:spPr>
          <p:txBody>
            <a:bodyPr wrap="none" rtlCol="0">
              <a:spAutoFit/>
            </a:bodyPr>
            <a:lstStyle/>
            <a:p>
              <a:r>
                <a:rPr lang="en-GB" b="1" dirty="0"/>
                <a:t>French</a:t>
              </a:r>
            </a:p>
          </p:txBody>
        </p:sp>
      </p:grpSp>
      <p:grpSp>
        <p:nvGrpSpPr>
          <p:cNvPr id="41" name="Group 40">
            <a:extLst>
              <a:ext uri="{FF2B5EF4-FFF2-40B4-BE49-F238E27FC236}">
                <a16:creationId xmlns="" xmlns:a16="http://schemas.microsoft.com/office/drawing/2014/main" id="{D21618E6-A768-4395-8A6E-7109020C01EC}"/>
              </a:ext>
            </a:extLst>
          </p:cNvPr>
          <p:cNvGrpSpPr/>
          <p:nvPr/>
        </p:nvGrpSpPr>
        <p:grpSpPr>
          <a:xfrm>
            <a:off x="827897" y="4385170"/>
            <a:ext cx="2140510" cy="1903642"/>
            <a:chOff x="827897" y="4385170"/>
            <a:chExt cx="2140510" cy="1903642"/>
          </a:xfrm>
        </p:grpSpPr>
        <p:pic>
          <p:nvPicPr>
            <p:cNvPr id="22" name="Picture 21">
              <a:extLst>
                <a:ext uri="{FF2B5EF4-FFF2-40B4-BE49-F238E27FC236}">
                  <a16:creationId xmlns="" xmlns:a16="http://schemas.microsoft.com/office/drawing/2014/main" id="{DD13572D-13A6-4402-9368-241FDE5E6D7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b="11066"/>
            <a:stretch/>
          </p:blipFill>
          <p:spPr>
            <a:xfrm>
              <a:off x="827897" y="4385170"/>
              <a:ext cx="2140510" cy="1903642"/>
            </a:xfrm>
            <a:prstGeom prst="rect">
              <a:avLst/>
            </a:prstGeom>
          </p:spPr>
        </p:pic>
        <p:sp>
          <p:nvSpPr>
            <p:cNvPr id="6" name="TextBox 5">
              <a:extLst>
                <a:ext uri="{FF2B5EF4-FFF2-40B4-BE49-F238E27FC236}">
                  <a16:creationId xmlns="" xmlns:a16="http://schemas.microsoft.com/office/drawing/2014/main" id="{52EE7407-274A-4B55-8E7D-CC03F81A1F65}"/>
                </a:ext>
              </a:extLst>
            </p:cNvPr>
            <p:cNvSpPr txBox="1"/>
            <p:nvPr/>
          </p:nvSpPr>
          <p:spPr>
            <a:xfrm>
              <a:off x="1324398" y="4962524"/>
              <a:ext cx="1186543" cy="584775"/>
            </a:xfrm>
            <a:prstGeom prst="rect">
              <a:avLst/>
            </a:prstGeom>
            <a:noFill/>
          </p:spPr>
          <p:txBody>
            <a:bodyPr wrap="none" rtlCol="0">
              <a:spAutoFit/>
            </a:bodyPr>
            <a:lstStyle/>
            <a:p>
              <a:r>
                <a:rPr lang="en-GB" sz="3200" b="1" dirty="0"/>
                <a:t>Hallo</a:t>
              </a:r>
            </a:p>
          </p:txBody>
        </p:sp>
        <p:sp>
          <p:nvSpPr>
            <p:cNvPr id="29" name="TextBox 28">
              <a:extLst>
                <a:ext uri="{FF2B5EF4-FFF2-40B4-BE49-F238E27FC236}">
                  <a16:creationId xmlns="" xmlns:a16="http://schemas.microsoft.com/office/drawing/2014/main" id="{5CA53BE6-7755-4A76-BA43-9129F67FD98A}"/>
                </a:ext>
              </a:extLst>
            </p:cNvPr>
            <p:cNvSpPr txBox="1"/>
            <p:nvPr/>
          </p:nvSpPr>
          <p:spPr>
            <a:xfrm>
              <a:off x="1389038" y="5413515"/>
              <a:ext cx="1056700" cy="369332"/>
            </a:xfrm>
            <a:prstGeom prst="rect">
              <a:avLst/>
            </a:prstGeom>
            <a:noFill/>
          </p:spPr>
          <p:txBody>
            <a:bodyPr wrap="none" rtlCol="0">
              <a:spAutoFit/>
            </a:bodyPr>
            <a:lstStyle/>
            <a:p>
              <a:r>
                <a:rPr lang="en-GB" b="1" dirty="0"/>
                <a:t>German</a:t>
              </a:r>
            </a:p>
          </p:txBody>
        </p:sp>
      </p:grpSp>
      <p:grpSp>
        <p:nvGrpSpPr>
          <p:cNvPr id="39" name="Group 38">
            <a:extLst>
              <a:ext uri="{FF2B5EF4-FFF2-40B4-BE49-F238E27FC236}">
                <a16:creationId xmlns="" xmlns:a16="http://schemas.microsoft.com/office/drawing/2014/main" id="{2CFA2687-2F86-4A2D-A048-A245B1C91FBE}"/>
              </a:ext>
            </a:extLst>
          </p:cNvPr>
          <p:cNvGrpSpPr/>
          <p:nvPr/>
        </p:nvGrpSpPr>
        <p:grpSpPr>
          <a:xfrm>
            <a:off x="3733938" y="3963825"/>
            <a:ext cx="1753869" cy="1753869"/>
            <a:chOff x="3733938" y="3963825"/>
            <a:chExt cx="1753869" cy="1753869"/>
          </a:xfrm>
        </p:grpSpPr>
        <p:pic>
          <p:nvPicPr>
            <p:cNvPr id="24" name="Picture 23">
              <a:extLst>
                <a:ext uri="{FF2B5EF4-FFF2-40B4-BE49-F238E27FC236}">
                  <a16:creationId xmlns="" xmlns:a16="http://schemas.microsoft.com/office/drawing/2014/main" id="{7CF8F488-AE28-4ED4-A8CA-2E0D806D9705}"/>
                </a:ext>
              </a:extLst>
            </p:cNvPr>
            <p:cNvPicPr>
              <a:picLocks noChangeAspect="1"/>
            </p:cNvPicPr>
            <p:nvPr/>
          </p:nvPicPr>
          <p:blipFill>
            <a:blip r:embed="rId9" cstate="print">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tretch>
              <a:fillRect/>
            </a:stretch>
          </p:blipFill>
          <p:spPr>
            <a:xfrm>
              <a:off x="3733938" y="3963825"/>
              <a:ext cx="1753869" cy="1753869"/>
            </a:xfrm>
            <a:prstGeom prst="rect">
              <a:avLst/>
            </a:prstGeom>
          </p:spPr>
        </p:pic>
        <p:sp>
          <p:nvSpPr>
            <p:cNvPr id="8" name="TextBox 7">
              <a:extLst>
                <a:ext uri="{FF2B5EF4-FFF2-40B4-BE49-F238E27FC236}">
                  <a16:creationId xmlns="" xmlns:a16="http://schemas.microsoft.com/office/drawing/2014/main" id="{C1520ED2-D33E-4B10-B9E2-866C63EAD4CC}"/>
                </a:ext>
              </a:extLst>
            </p:cNvPr>
            <p:cNvSpPr txBox="1"/>
            <p:nvPr/>
          </p:nvSpPr>
          <p:spPr>
            <a:xfrm>
              <a:off x="4095022" y="4377749"/>
              <a:ext cx="1172116" cy="584775"/>
            </a:xfrm>
            <a:prstGeom prst="rect">
              <a:avLst/>
            </a:prstGeom>
            <a:noFill/>
          </p:spPr>
          <p:txBody>
            <a:bodyPr wrap="none" rtlCol="0">
              <a:spAutoFit/>
            </a:bodyPr>
            <a:lstStyle/>
            <a:p>
              <a:r>
                <a:rPr lang="en-GB" sz="3200" b="1" dirty="0"/>
                <a:t>Ciao</a:t>
              </a:r>
              <a:r>
                <a:rPr lang="en-GB" sz="2800" dirty="0"/>
                <a:t> </a:t>
              </a:r>
            </a:p>
          </p:txBody>
        </p:sp>
        <p:sp>
          <p:nvSpPr>
            <p:cNvPr id="30" name="TextBox 29">
              <a:extLst>
                <a:ext uri="{FF2B5EF4-FFF2-40B4-BE49-F238E27FC236}">
                  <a16:creationId xmlns="" xmlns:a16="http://schemas.microsoft.com/office/drawing/2014/main" id="{2E583E8A-7266-4072-8B6F-D523D71CED3A}"/>
                </a:ext>
              </a:extLst>
            </p:cNvPr>
            <p:cNvSpPr txBox="1"/>
            <p:nvPr/>
          </p:nvSpPr>
          <p:spPr>
            <a:xfrm>
              <a:off x="4191756" y="4801883"/>
              <a:ext cx="851515" cy="369332"/>
            </a:xfrm>
            <a:prstGeom prst="rect">
              <a:avLst/>
            </a:prstGeom>
            <a:noFill/>
          </p:spPr>
          <p:txBody>
            <a:bodyPr wrap="none" rtlCol="0">
              <a:spAutoFit/>
            </a:bodyPr>
            <a:lstStyle/>
            <a:p>
              <a:r>
                <a:rPr lang="en-GB" b="1" dirty="0"/>
                <a:t>Italian</a:t>
              </a:r>
            </a:p>
          </p:txBody>
        </p:sp>
      </p:grpSp>
      <p:grpSp>
        <p:nvGrpSpPr>
          <p:cNvPr id="36" name="Group 35">
            <a:extLst>
              <a:ext uri="{FF2B5EF4-FFF2-40B4-BE49-F238E27FC236}">
                <a16:creationId xmlns="" xmlns:a16="http://schemas.microsoft.com/office/drawing/2014/main" id="{61E9D5C3-DFC3-4854-A69F-71014B0BAFB9}"/>
              </a:ext>
            </a:extLst>
          </p:cNvPr>
          <p:cNvGrpSpPr/>
          <p:nvPr/>
        </p:nvGrpSpPr>
        <p:grpSpPr>
          <a:xfrm>
            <a:off x="5263570" y="1802899"/>
            <a:ext cx="1972447" cy="1972447"/>
            <a:chOff x="5263570" y="1802899"/>
            <a:chExt cx="1972447" cy="1972447"/>
          </a:xfrm>
        </p:grpSpPr>
        <p:pic>
          <p:nvPicPr>
            <p:cNvPr id="14" name="Picture 13">
              <a:extLst>
                <a:ext uri="{FF2B5EF4-FFF2-40B4-BE49-F238E27FC236}">
                  <a16:creationId xmlns="" xmlns:a16="http://schemas.microsoft.com/office/drawing/2014/main" id="{DAAB06D7-7FC4-41FC-8700-CF2D9839B0B7}"/>
                </a:ext>
              </a:extLst>
            </p:cNvPr>
            <p:cNvPicPr>
              <a:picLocks noChangeAspect="1"/>
            </p:cNvPicPr>
            <p:nvPr/>
          </p:nvPicPr>
          <p:blipFill>
            <a:blip r:embed="rId11" cstate="print">
              <a:extLst>
                <a:ext uri="{BEBA8EAE-BF5A-486C-A8C5-ECC9F3942E4B}">
                  <a14:imgProps xmlns:a14="http://schemas.microsoft.com/office/drawing/2010/main">
                    <a14:imgLayer r:embed="rId12">
                      <a14:imgEffect>
                        <a14:artisticMarker/>
                      </a14:imgEffect>
                    </a14:imgLayer>
                  </a14:imgProps>
                </a:ext>
                <a:ext uri="{28A0092B-C50C-407E-A947-70E740481C1C}">
                  <a14:useLocalDpi xmlns:a14="http://schemas.microsoft.com/office/drawing/2010/main" val="0"/>
                </a:ext>
              </a:extLst>
            </a:blip>
            <a:stretch>
              <a:fillRect/>
            </a:stretch>
          </p:blipFill>
          <p:spPr>
            <a:xfrm>
              <a:off x="5263570" y="1802899"/>
              <a:ext cx="1972447" cy="1972447"/>
            </a:xfrm>
            <a:prstGeom prst="rect">
              <a:avLst/>
            </a:prstGeom>
          </p:spPr>
        </p:pic>
        <p:sp>
          <p:nvSpPr>
            <p:cNvPr id="5" name="TextBox 4">
              <a:extLst>
                <a:ext uri="{FF2B5EF4-FFF2-40B4-BE49-F238E27FC236}">
                  <a16:creationId xmlns="" xmlns:a16="http://schemas.microsoft.com/office/drawing/2014/main" id="{D52D93F0-AEF5-451A-939D-2BE0AA4C140C}"/>
                </a:ext>
              </a:extLst>
            </p:cNvPr>
            <p:cNvSpPr txBox="1"/>
            <p:nvPr/>
          </p:nvSpPr>
          <p:spPr>
            <a:xfrm>
              <a:off x="5877935" y="2202527"/>
              <a:ext cx="822661" cy="584775"/>
            </a:xfrm>
            <a:prstGeom prst="rect">
              <a:avLst/>
            </a:prstGeom>
            <a:noFill/>
          </p:spPr>
          <p:txBody>
            <a:bodyPr wrap="none" rtlCol="0">
              <a:spAutoFit/>
            </a:bodyPr>
            <a:lstStyle/>
            <a:p>
              <a:r>
                <a:rPr lang="en-GB" sz="3200" b="1" dirty="0" err="1"/>
                <a:t>Hej</a:t>
              </a:r>
              <a:endParaRPr lang="en-GB" sz="3200" b="1" dirty="0"/>
            </a:p>
          </p:txBody>
        </p:sp>
        <p:sp>
          <p:nvSpPr>
            <p:cNvPr id="31" name="TextBox 30">
              <a:extLst>
                <a:ext uri="{FF2B5EF4-FFF2-40B4-BE49-F238E27FC236}">
                  <a16:creationId xmlns="" xmlns:a16="http://schemas.microsoft.com/office/drawing/2014/main" id="{65A0F805-4B58-4DD9-8397-93974C1BB0F7}"/>
                </a:ext>
              </a:extLst>
            </p:cNvPr>
            <p:cNvSpPr txBox="1"/>
            <p:nvPr/>
          </p:nvSpPr>
          <p:spPr>
            <a:xfrm>
              <a:off x="5780151" y="2695327"/>
              <a:ext cx="954107" cy="369332"/>
            </a:xfrm>
            <a:prstGeom prst="rect">
              <a:avLst/>
            </a:prstGeom>
            <a:noFill/>
          </p:spPr>
          <p:txBody>
            <a:bodyPr wrap="none" rtlCol="0">
              <a:spAutoFit/>
            </a:bodyPr>
            <a:lstStyle/>
            <a:p>
              <a:r>
                <a:rPr lang="en-GB" b="1" dirty="0"/>
                <a:t>Danish</a:t>
              </a:r>
            </a:p>
          </p:txBody>
        </p:sp>
      </p:grpSp>
      <p:grpSp>
        <p:nvGrpSpPr>
          <p:cNvPr id="35" name="Group 34">
            <a:extLst>
              <a:ext uri="{FF2B5EF4-FFF2-40B4-BE49-F238E27FC236}">
                <a16:creationId xmlns="" xmlns:a16="http://schemas.microsoft.com/office/drawing/2014/main" id="{C5BD3EBA-2928-4B73-9451-629C27A3EB8C}"/>
              </a:ext>
            </a:extLst>
          </p:cNvPr>
          <p:cNvGrpSpPr/>
          <p:nvPr/>
        </p:nvGrpSpPr>
        <p:grpSpPr>
          <a:xfrm>
            <a:off x="8138395" y="1610475"/>
            <a:ext cx="2173948" cy="2173948"/>
            <a:chOff x="8138395" y="1610475"/>
            <a:chExt cx="2173948" cy="2173948"/>
          </a:xfrm>
        </p:grpSpPr>
        <p:pic>
          <p:nvPicPr>
            <p:cNvPr id="16" name="Picture 15">
              <a:extLst>
                <a:ext uri="{FF2B5EF4-FFF2-40B4-BE49-F238E27FC236}">
                  <a16:creationId xmlns="" xmlns:a16="http://schemas.microsoft.com/office/drawing/2014/main" id="{4B1B53F6-85A9-4A72-9BC2-2C5C242EE4E3}"/>
                </a:ext>
              </a:extLst>
            </p:cNvPr>
            <p:cNvPicPr>
              <a:picLocks noChangeAspect="1"/>
            </p:cNvPicPr>
            <p:nvPr/>
          </p:nvPicPr>
          <p:blipFill>
            <a:blip r:embed="rId13" cstate="print">
              <a:extLst>
                <a:ext uri="{BEBA8EAE-BF5A-486C-A8C5-ECC9F3942E4B}">
                  <a14:imgProps xmlns:a14="http://schemas.microsoft.com/office/drawing/2010/main">
                    <a14:imgLayer r:embed="rId14">
                      <a14:imgEffect>
                        <a14:artisticMarker/>
                      </a14:imgEffect>
                    </a14:imgLayer>
                  </a14:imgProps>
                </a:ext>
                <a:ext uri="{28A0092B-C50C-407E-A947-70E740481C1C}">
                  <a14:useLocalDpi xmlns:a14="http://schemas.microsoft.com/office/drawing/2010/main" val="0"/>
                </a:ext>
              </a:extLst>
            </a:blip>
            <a:stretch>
              <a:fillRect/>
            </a:stretch>
          </p:blipFill>
          <p:spPr>
            <a:xfrm>
              <a:off x="8138395" y="1610475"/>
              <a:ext cx="2173948" cy="2173948"/>
            </a:xfrm>
            <a:prstGeom prst="rect">
              <a:avLst/>
            </a:prstGeom>
          </p:spPr>
        </p:pic>
        <p:sp>
          <p:nvSpPr>
            <p:cNvPr id="9" name="TextBox 8">
              <a:extLst>
                <a:ext uri="{FF2B5EF4-FFF2-40B4-BE49-F238E27FC236}">
                  <a16:creationId xmlns="" xmlns:a16="http://schemas.microsoft.com/office/drawing/2014/main" id="{F0E7B993-A426-4F9A-9D3C-1F75C1CFA126}"/>
                </a:ext>
              </a:extLst>
            </p:cNvPr>
            <p:cNvSpPr txBox="1"/>
            <p:nvPr/>
          </p:nvSpPr>
          <p:spPr>
            <a:xfrm>
              <a:off x="8956273" y="2189022"/>
              <a:ext cx="617477" cy="584775"/>
            </a:xfrm>
            <a:prstGeom prst="rect">
              <a:avLst/>
            </a:prstGeom>
            <a:noFill/>
          </p:spPr>
          <p:txBody>
            <a:bodyPr wrap="none" rtlCol="0">
              <a:spAutoFit/>
            </a:bodyPr>
            <a:lstStyle/>
            <a:p>
              <a:r>
                <a:rPr lang="en-GB" sz="3200" b="1" dirty="0"/>
                <a:t>Oi</a:t>
              </a:r>
            </a:p>
          </p:txBody>
        </p:sp>
        <p:sp>
          <p:nvSpPr>
            <p:cNvPr id="32" name="TextBox 31">
              <a:extLst>
                <a:ext uri="{FF2B5EF4-FFF2-40B4-BE49-F238E27FC236}">
                  <a16:creationId xmlns="" xmlns:a16="http://schemas.microsoft.com/office/drawing/2014/main" id="{1CFB37D8-7525-40F3-858B-2F85B0EFF157}"/>
                </a:ext>
              </a:extLst>
            </p:cNvPr>
            <p:cNvSpPr txBox="1"/>
            <p:nvPr/>
          </p:nvSpPr>
          <p:spPr>
            <a:xfrm>
              <a:off x="8676534" y="2601774"/>
              <a:ext cx="1454244" cy="369332"/>
            </a:xfrm>
            <a:prstGeom prst="rect">
              <a:avLst/>
            </a:prstGeom>
            <a:noFill/>
          </p:spPr>
          <p:txBody>
            <a:bodyPr wrap="none" rtlCol="0">
              <a:spAutoFit/>
            </a:bodyPr>
            <a:lstStyle/>
            <a:p>
              <a:r>
                <a:rPr lang="en-GB" b="1" dirty="0"/>
                <a:t>Portuguese</a:t>
              </a:r>
            </a:p>
          </p:txBody>
        </p:sp>
      </p:grpSp>
      <p:grpSp>
        <p:nvGrpSpPr>
          <p:cNvPr id="34" name="Group 33">
            <a:extLst>
              <a:ext uri="{FF2B5EF4-FFF2-40B4-BE49-F238E27FC236}">
                <a16:creationId xmlns="" xmlns:a16="http://schemas.microsoft.com/office/drawing/2014/main" id="{42837B8E-3D9C-4FDC-B906-51EBD5367AA1}"/>
              </a:ext>
            </a:extLst>
          </p:cNvPr>
          <p:cNvGrpSpPr/>
          <p:nvPr/>
        </p:nvGrpSpPr>
        <p:grpSpPr>
          <a:xfrm>
            <a:off x="9265011" y="3690610"/>
            <a:ext cx="2740727" cy="2652574"/>
            <a:chOff x="9265011" y="3690610"/>
            <a:chExt cx="2740727" cy="2652574"/>
          </a:xfrm>
        </p:grpSpPr>
        <p:pic>
          <p:nvPicPr>
            <p:cNvPr id="12" name="Picture 11">
              <a:extLst>
                <a:ext uri="{FF2B5EF4-FFF2-40B4-BE49-F238E27FC236}">
                  <a16:creationId xmlns="" xmlns:a16="http://schemas.microsoft.com/office/drawing/2014/main" id="{216B5280-C57A-4A45-819F-14F0B2C65D70}"/>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artisticLineDrawing/>
                      </a14:imgEffect>
                    </a14:imgLayer>
                  </a14:imgProps>
                </a:ext>
                <a:ext uri="{28A0092B-C50C-407E-A947-70E740481C1C}">
                  <a14:useLocalDpi xmlns:a14="http://schemas.microsoft.com/office/drawing/2010/main" val="0"/>
                </a:ext>
              </a:extLst>
            </a:blip>
            <a:srcRect l="631" t="-2853" r="-631" b="6069"/>
            <a:stretch/>
          </p:blipFill>
          <p:spPr>
            <a:xfrm>
              <a:off x="9265011" y="3690610"/>
              <a:ext cx="2740727" cy="2652574"/>
            </a:xfrm>
            <a:prstGeom prst="rect">
              <a:avLst/>
            </a:prstGeom>
          </p:spPr>
        </p:pic>
        <p:sp>
          <p:nvSpPr>
            <p:cNvPr id="10" name="TextBox 9">
              <a:extLst>
                <a:ext uri="{FF2B5EF4-FFF2-40B4-BE49-F238E27FC236}">
                  <a16:creationId xmlns="" xmlns:a16="http://schemas.microsoft.com/office/drawing/2014/main" id="{68BF0C0F-0FB0-4E26-AE1E-774CB24EDA64}"/>
                </a:ext>
              </a:extLst>
            </p:cNvPr>
            <p:cNvSpPr txBox="1"/>
            <p:nvPr/>
          </p:nvSpPr>
          <p:spPr>
            <a:xfrm>
              <a:off x="10048643" y="4548373"/>
              <a:ext cx="1164101" cy="584775"/>
            </a:xfrm>
            <a:prstGeom prst="rect">
              <a:avLst/>
            </a:prstGeom>
            <a:noFill/>
          </p:spPr>
          <p:txBody>
            <a:bodyPr wrap="none" rtlCol="0">
              <a:spAutoFit/>
            </a:bodyPr>
            <a:lstStyle/>
            <a:p>
              <a:r>
                <a:rPr lang="en-GB" sz="3200" b="1" dirty="0" err="1"/>
                <a:t>Hallá</a:t>
              </a:r>
              <a:endParaRPr lang="en-GB" sz="3200" b="1" dirty="0"/>
            </a:p>
          </p:txBody>
        </p:sp>
        <p:sp>
          <p:nvSpPr>
            <p:cNvPr id="33" name="TextBox 32">
              <a:extLst>
                <a:ext uri="{FF2B5EF4-FFF2-40B4-BE49-F238E27FC236}">
                  <a16:creationId xmlns="" xmlns:a16="http://schemas.microsoft.com/office/drawing/2014/main" id="{B178AE4D-120E-484E-947E-68D6FB071ABD}"/>
                </a:ext>
              </a:extLst>
            </p:cNvPr>
            <p:cNvSpPr txBox="1"/>
            <p:nvPr/>
          </p:nvSpPr>
          <p:spPr>
            <a:xfrm>
              <a:off x="10124674" y="5044183"/>
              <a:ext cx="1120820" cy="369332"/>
            </a:xfrm>
            <a:prstGeom prst="rect">
              <a:avLst/>
            </a:prstGeom>
            <a:noFill/>
          </p:spPr>
          <p:txBody>
            <a:bodyPr wrap="none" rtlCol="0">
              <a:spAutoFit/>
            </a:bodyPr>
            <a:lstStyle/>
            <a:p>
              <a:r>
                <a:rPr lang="en-GB" b="1" dirty="0"/>
                <a:t>Swedish</a:t>
              </a:r>
            </a:p>
          </p:txBody>
        </p:sp>
      </p:grpSp>
      <p:grpSp>
        <p:nvGrpSpPr>
          <p:cNvPr id="38" name="Group 37">
            <a:extLst>
              <a:ext uri="{FF2B5EF4-FFF2-40B4-BE49-F238E27FC236}">
                <a16:creationId xmlns="" xmlns:a16="http://schemas.microsoft.com/office/drawing/2014/main" id="{3BD22DF7-4BD4-49F9-806B-97BF63112637}"/>
              </a:ext>
            </a:extLst>
          </p:cNvPr>
          <p:cNvGrpSpPr/>
          <p:nvPr/>
        </p:nvGrpSpPr>
        <p:grpSpPr>
          <a:xfrm>
            <a:off x="6322915" y="4017719"/>
            <a:ext cx="2484630" cy="2306992"/>
            <a:chOff x="6322915" y="4017719"/>
            <a:chExt cx="2484630" cy="2306992"/>
          </a:xfrm>
        </p:grpSpPr>
        <p:pic>
          <p:nvPicPr>
            <p:cNvPr id="20" name="Picture 19">
              <a:extLst>
                <a:ext uri="{FF2B5EF4-FFF2-40B4-BE49-F238E27FC236}">
                  <a16:creationId xmlns="" xmlns:a16="http://schemas.microsoft.com/office/drawing/2014/main" id="{8AEF3DA3-9083-44CF-8A79-EFDBE4CA4109}"/>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artisticMarker/>
                      </a14:imgEffect>
                    </a14:imgLayer>
                  </a14:imgProps>
                </a:ext>
                <a:ext uri="{28A0092B-C50C-407E-A947-70E740481C1C}">
                  <a14:useLocalDpi xmlns:a14="http://schemas.microsoft.com/office/drawing/2010/main" val="0"/>
                </a:ext>
              </a:extLst>
            </a:blip>
            <a:srcRect b="7149"/>
            <a:stretch/>
          </p:blipFill>
          <p:spPr>
            <a:xfrm>
              <a:off x="6322915" y="4017719"/>
              <a:ext cx="2484630" cy="2306992"/>
            </a:xfrm>
            <a:prstGeom prst="rect">
              <a:avLst/>
            </a:prstGeom>
          </p:spPr>
        </p:pic>
        <p:sp>
          <p:nvSpPr>
            <p:cNvPr id="7" name="TextBox 6">
              <a:extLst>
                <a:ext uri="{FF2B5EF4-FFF2-40B4-BE49-F238E27FC236}">
                  <a16:creationId xmlns="" xmlns:a16="http://schemas.microsoft.com/office/drawing/2014/main" id="{B05E8F2F-50DA-4C4C-8071-E37FAFCCFC8A}"/>
                </a:ext>
              </a:extLst>
            </p:cNvPr>
            <p:cNvSpPr txBox="1"/>
            <p:nvPr/>
          </p:nvSpPr>
          <p:spPr>
            <a:xfrm>
              <a:off x="7092608" y="4725264"/>
              <a:ext cx="1072730" cy="584775"/>
            </a:xfrm>
            <a:prstGeom prst="rect">
              <a:avLst/>
            </a:prstGeom>
            <a:noFill/>
          </p:spPr>
          <p:txBody>
            <a:bodyPr wrap="none" rtlCol="0">
              <a:spAutoFit/>
            </a:bodyPr>
            <a:lstStyle/>
            <a:p>
              <a:r>
                <a:rPr lang="en-GB" sz="3200" b="1" dirty="0"/>
                <a:t>Hola</a:t>
              </a:r>
            </a:p>
          </p:txBody>
        </p:sp>
        <p:sp>
          <p:nvSpPr>
            <p:cNvPr id="37" name="TextBox 36">
              <a:extLst>
                <a:ext uri="{FF2B5EF4-FFF2-40B4-BE49-F238E27FC236}">
                  <a16:creationId xmlns="" xmlns:a16="http://schemas.microsoft.com/office/drawing/2014/main" id="{A7A7ACB0-A8F8-4C60-82E1-8562618E5B12}"/>
                </a:ext>
              </a:extLst>
            </p:cNvPr>
            <p:cNvSpPr txBox="1"/>
            <p:nvPr/>
          </p:nvSpPr>
          <p:spPr>
            <a:xfrm>
              <a:off x="7087799" y="5186577"/>
              <a:ext cx="1082348" cy="369332"/>
            </a:xfrm>
            <a:prstGeom prst="rect">
              <a:avLst/>
            </a:prstGeom>
            <a:noFill/>
          </p:spPr>
          <p:txBody>
            <a:bodyPr wrap="none" rtlCol="0">
              <a:spAutoFit/>
            </a:bodyPr>
            <a:lstStyle/>
            <a:p>
              <a:r>
                <a:rPr lang="en-GB" b="1" dirty="0"/>
                <a:t>Spanish</a:t>
              </a:r>
            </a:p>
          </p:txBody>
        </p:sp>
      </p:grpSp>
      <p:sp>
        <p:nvSpPr>
          <p:cNvPr id="3" name="Text Placeholder 2">
            <a:extLst>
              <a:ext uri="{FF2B5EF4-FFF2-40B4-BE49-F238E27FC236}">
                <a16:creationId xmlns="" xmlns:a16="http://schemas.microsoft.com/office/drawing/2014/main" id="{4CF15DD5-00F9-4EBD-AF86-19D16FE32729}"/>
              </a:ext>
            </a:extLst>
          </p:cNvPr>
          <p:cNvSpPr>
            <a:spLocks noGrp="1"/>
          </p:cNvSpPr>
          <p:nvPr>
            <p:ph type="body" sz="quarter" idx="15"/>
          </p:nvPr>
        </p:nvSpPr>
        <p:spPr>
          <a:xfrm>
            <a:off x="3522717" y="1308120"/>
            <a:ext cx="1186543" cy="553660"/>
          </a:xfrm>
        </p:spPr>
        <p:txBody>
          <a:bodyPr/>
          <a:lstStyle/>
          <a:p>
            <a:r>
              <a:rPr lang="en-GB" sz="3200" dirty="0">
                <a:solidFill>
                  <a:schemeClr val="tx1"/>
                </a:solidFill>
              </a:rPr>
              <a:t>Hello</a:t>
            </a:r>
          </a:p>
        </p:txBody>
      </p:sp>
    </p:spTree>
    <p:extLst>
      <p:ext uri="{BB962C8B-B14F-4D97-AF65-F5344CB8AC3E}">
        <p14:creationId xmlns:p14="http://schemas.microsoft.com/office/powerpoint/2010/main" val="167861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9FDB8A6-689E-4631-A941-9BE7BA1A8581}"/>
              </a:ext>
            </a:extLst>
          </p:cNvPr>
          <p:cNvSpPr>
            <a:spLocks noGrp="1"/>
          </p:cNvSpPr>
          <p:nvPr>
            <p:ph type="body" sz="quarter" idx="14"/>
          </p:nvPr>
        </p:nvSpPr>
        <p:spPr>
          <a:xfrm>
            <a:off x="360218" y="2016125"/>
            <a:ext cx="11623964" cy="3846513"/>
          </a:xfrm>
        </p:spPr>
        <p:txBody>
          <a:bodyPr/>
          <a:lstStyle/>
          <a:p>
            <a:pPr algn="just"/>
            <a:r>
              <a:rPr lang="en-GB" b="1" dirty="0"/>
              <a:t>Religion </a:t>
            </a:r>
          </a:p>
          <a:p>
            <a:pPr algn="just"/>
            <a:r>
              <a:rPr lang="en-GB" dirty="0"/>
              <a:t>There are many different communities within the UK that practise different faiths and religions e.g. Christianity, Catholicism, Judaism and Islam to name a few. At school we practise </a:t>
            </a:r>
            <a:r>
              <a:rPr lang="en-GB" b="1" u="sng" dirty="0">
                <a:solidFill>
                  <a:srgbClr val="FFD006"/>
                </a:solidFill>
              </a:rPr>
              <a:t>Judaism. This means we practice the core values of Judaism throughout the school day e.g. in assemblies.</a:t>
            </a:r>
          </a:p>
          <a:p>
            <a:pPr algn="just"/>
            <a:endParaRPr lang="en-GB" dirty="0"/>
          </a:p>
          <a:p>
            <a:pPr algn="just"/>
            <a:r>
              <a:rPr lang="en-GB" dirty="0"/>
              <a:t>It is important we learn about different faiths so that we can understand them and the values they promote. Being culturally aware helps you expand your knowledge of other people and their values. We have to be tolerant of people even if they do not believe in the same things as ourselves, whether that is religion, faith or lifestyle choices.</a:t>
            </a:r>
          </a:p>
          <a:p>
            <a:pPr algn="just"/>
            <a:endParaRPr lang="en-GB" dirty="0"/>
          </a:p>
          <a:p>
            <a:pPr algn="just"/>
            <a:r>
              <a:rPr lang="en-GB" dirty="0"/>
              <a:t>At school, we teach about different cultures and religions through </a:t>
            </a:r>
            <a:r>
              <a:rPr lang="en-GB" b="1" u="sng" dirty="0">
                <a:solidFill>
                  <a:srgbClr val="FFD006"/>
                </a:solidFill>
              </a:rPr>
              <a:t>PSHE</a:t>
            </a:r>
            <a:r>
              <a:rPr lang="en-GB" dirty="0"/>
              <a:t> lessons and </a:t>
            </a:r>
            <a:r>
              <a:rPr lang="en-GB" b="1" u="sng" dirty="0">
                <a:solidFill>
                  <a:srgbClr val="FFD006"/>
                </a:solidFill>
              </a:rPr>
              <a:t>RSE</a:t>
            </a:r>
            <a:r>
              <a:rPr lang="en-GB" dirty="0"/>
              <a:t>. If you feel like you don’t understand something or you want to learn more, you can always discuss these topics with your teacher.  </a:t>
            </a:r>
          </a:p>
          <a:p>
            <a:pPr algn="just"/>
            <a:endParaRPr lang="en-GB" dirty="0"/>
          </a:p>
        </p:txBody>
      </p:sp>
    </p:spTree>
    <p:extLst>
      <p:ext uri="{BB962C8B-B14F-4D97-AF65-F5344CB8AC3E}">
        <p14:creationId xmlns:p14="http://schemas.microsoft.com/office/powerpoint/2010/main" val="407160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41D6658-8644-4A88-BF33-D75A4FD7DAC0}"/>
              </a:ext>
            </a:extLst>
          </p:cNvPr>
          <p:cNvSpPr>
            <a:spLocks noGrp="1"/>
          </p:cNvSpPr>
          <p:nvPr>
            <p:ph type="body" sz="quarter" idx="14"/>
          </p:nvPr>
        </p:nvSpPr>
        <p:spPr>
          <a:xfrm>
            <a:off x="180109" y="2016125"/>
            <a:ext cx="11515004" cy="2888384"/>
          </a:xfrm>
        </p:spPr>
        <p:txBody>
          <a:bodyPr/>
          <a:lstStyle/>
          <a:p>
            <a:r>
              <a:rPr lang="en-GB" dirty="0"/>
              <a:t>By show of hands, who thinks the following is true or false:</a:t>
            </a:r>
          </a:p>
          <a:p>
            <a:endParaRPr lang="en-GB" dirty="0"/>
          </a:p>
          <a:p>
            <a:r>
              <a:rPr lang="en-GB" dirty="0"/>
              <a:t>The four British values are: democracy, liberty, rule of law and mutual tolerance and respect. True or false?</a:t>
            </a:r>
          </a:p>
          <a:p>
            <a:endParaRPr lang="en-GB" dirty="0"/>
          </a:p>
          <a:p>
            <a:r>
              <a:rPr lang="en-GB" dirty="0"/>
              <a:t>It isn’t against the law to discriminate against the nine protected characteristics. True or false? </a:t>
            </a:r>
          </a:p>
          <a:p>
            <a:endParaRPr lang="en-GB" dirty="0"/>
          </a:p>
          <a:p>
            <a:r>
              <a:rPr lang="en-GB" dirty="0"/>
              <a:t>Tolerance means being accepting of other people’s thoughts and beliefs even if you don’t agree with them. True or false?</a:t>
            </a:r>
          </a:p>
          <a:p>
            <a:endParaRPr lang="en-GB" dirty="0"/>
          </a:p>
          <a:p>
            <a:r>
              <a:rPr lang="en-GB" dirty="0"/>
              <a:t>The school values the opinions of its pupils and tries to apply democratic practises. True or false?</a:t>
            </a:r>
          </a:p>
        </p:txBody>
      </p:sp>
      <p:sp>
        <p:nvSpPr>
          <p:cNvPr id="3" name="Text Placeholder 2">
            <a:extLst>
              <a:ext uri="{FF2B5EF4-FFF2-40B4-BE49-F238E27FC236}">
                <a16:creationId xmlns="" xmlns:a16="http://schemas.microsoft.com/office/drawing/2014/main" id="{967DD65E-D63A-4765-A9DA-EE59A4C4BC2C}"/>
              </a:ext>
            </a:extLst>
          </p:cNvPr>
          <p:cNvSpPr>
            <a:spLocks noGrp="1"/>
          </p:cNvSpPr>
          <p:nvPr>
            <p:ph type="body" sz="quarter" idx="15"/>
          </p:nvPr>
        </p:nvSpPr>
        <p:spPr/>
        <p:txBody>
          <a:bodyPr/>
          <a:lstStyle/>
          <a:p>
            <a:r>
              <a:rPr lang="en-GB" dirty="0"/>
              <a:t>True or false </a:t>
            </a:r>
          </a:p>
        </p:txBody>
      </p:sp>
    </p:spTree>
    <p:extLst>
      <p:ext uri="{BB962C8B-B14F-4D97-AF65-F5344CB8AC3E}">
        <p14:creationId xmlns:p14="http://schemas.microsoft.com/office/powerpoint/2010/main" val="19421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2">
                                            <p:txEl>
                                              <p:pRg st="2" end="2"/>
                                            </p:txEl>
                                          </p:spTgt>
                                        </p:tgtEl>
                                        <p:attrNameLst>
                                          <p:attrName>style.color</p:attrName>
                                        </p:attrNameLst>
                                      </p:cBhvr>
                                      <p:to>
                                        <p:clrVal>
                                          <a:srgbClr val="00B050"/>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2">
                                            <p:txEl>
                                              <p:pRg st="4" end="4"/>
                                            </p:txEl>
                                          </p:spTgt>
                                        </p:tgtEl>
                                        <p:attrNameLst>
                                          <p:attrName>style.color</p:attrName>
                                        </p:attrNameLst>
                                      </p:cBhvr>
                                      <p:to>
                                        <p:clrVal>
                                          <a:srgbClr val="FF2525"/>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2">
                                            <p:txEl>
                                              <p:pRg st="6" end="6"/>
                                            </p:txEl>
                                          </p:spTgt>
                                        </p:tgtEl>
                                        <p:attrNameLst>
                                          <p:attrName>style.color</p:attrName>
                                        </p:attrNameLst>
                                      </p:cBhvr>
                                      <p:to>
                                        <p:clrVal>
                                          <a:srgbClr val="00B050"/>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2">
                                            <p:txEl>
                                              <p:pRg st="8" end="8"/>
                                            </p:txEl>
                                          </p:spTgt>
                                        </p:tgtEl>
                                        <p:attrNameLst>
                                          <p:attrName>style.color</p:attrName>
                                        </p:attrNameLst>
                                      </p:cBhvr>
                                      <p:to>
                                        <p:clrVal>
                                          <a:srgbClr val="00B05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800F1A-80AB-4F5F-89B9-62307634678A}"/>
              </a:ext>
            </a:extLst>
          </p:cNvPr>
          <p:cNvSpPr>
            <a:spLocks noGrp="1"/>
          </p:cNvSpPr>
          <p:nvPr>
            <p:ph type="body" sz="quarter" idx="14"/>
          </p:nvPr>
        </p:nvSpPr>
        <p:spPr>
          <a:xfrm>
            <a:off x="73378" y="1501423"/>
            <a:ext cx="12045244" cy="4809066"/>
          </a:xfrm>
        </p:spPr>
        <p:txBody>
          <a:bodyPr/>
          <a:lstStyle/>
          <a:p>
            <a:pPr algn="just"/>
            <a:r>
              <a:rPr lang="en-GB" dirty="0"/>
              <a:t>What have we learnt today?</a:t>
            </a:r>
          </a:p>
          <a:p>
            <a:pPr marL="285750" indent="-285750" algn="just">
              <a:buFont typeface="Arial" panose="020B0604020202020204" pitchFamily="34" charset="0"/>
              <a:buChar char="•"/>
            </a:pPr>
            <a:r>
              <a:rPr lang="en-GB" dirty="0"/>
              <a:t>There are four fundamental British values: </a:t>
            </a:r>
            <a:r>
              <a:rPr lang="en-GB" b="1" dirty="0"/>
              <a:t>democracy, liberty, rule of law and mutual tolerance and respect</a:t>
            </a:r>
          </a:p>
          <a:p>
            <a:pPr marL="285750" indent="-285750" algn="just">
              <a:buFont typeface="Arial" panose="020B0604020202020204" pitchFamily="34" charset="0"/>
              <a:buChar char="•"/>
            </a:pPr>
            <a:r>
              <a:rPr lang="en-GB" dirty="0"/>
              <a:t>It is important to be accepting of other people even if they don’t share or values and beliefs – this is otherwise know as tolerance. </a:t>
            </a:r>
          </a:p>
          <a:p>
            <a:pPr marL="285750" indent="-285750" algn="just">
              <a:buFont typeface="Arial" panose="020B0604020202020204" pitchFamily="34" charset="0"/>
              <a:buChar char="•"/>
            </a:pPr>
            <a:r>
              <a:rPr lang="en-GB" dirty="0"/>
              <a:t>There are nine protected characteristics that are protected by law </a:t>
            </a:r>
          </a:p>
          <a:p>
            <a:pPr marL="285750" indent="-285750" algn="just">
              <a:buFont typeface="Arial" panose="020B0604020202020204" pitchFamily="34" charset="0"/>
              <a:buChar char="•"/>
            </a:pPr>
            <a:endParaRPr lang="en-GB" dirty="0"/>
          </a:p>
        </p:txBody>
      </p:sp>
      <p:sp>
        <p:nvSpPr>
          <p:cNvPr id="3" name="Text Placeholder 2">
            <a:extLst>
              <a:ext uri="{FF2B5EF4-FFF2-40B4-BE49-F238E27FC236}">
                <a16:creationId xmlns="" xmlns:a16="http://schemas.microsoft.com/office/drawing/2014/main" id="{05984EB0-8B5F-4669-AB4A-0BA678B57FCC}"/>
              </a:ext>
            </a:extLst>
          </p:cNvPr>
          <p:cNvSpPr>
            <a:spLocks noGrp="1"/>
          </p:cNvSpPr>
          <p:nvPr>
            <p:ph type="body" sz="quarter" idx="15"/>
          </p:nvPr>
        </p:nvSpPr>
        <p:spPr>
          <a:xfrm>
            <a:off x="1090613" y="951843"/>
            <a:ext cx="10604500" cy="636588"/>
          </a:xfrm>
        </p:spPr>
        <p:txBody>
          <a:bodyPr/>
          <a:lstStyle/>
          <a:p>
            <a:r>
              <a:rPr lang="en-GB" dirty="0"/>
              <a:t>Summary</a:t>
            </a:r>
          </a:p>
        </p:txBody>
      </p:sp>
      <p:sp>
        <p:nvSpPr>
          <p:cNvPr id="4" name="Text Placeholder 1">
            <a:extLst>
              <a:ext uri="{FF2B5EF4-FFF2-40B4-BE49-F238E27FC236}">
                <a16:creationId xmlns="" xmlns:a16="http://schemas.microsoft.com/office/drawing/2014/main" id="{70D327AA-65BE-4EFA-A560-93671A0D2552}"/>
              </a:ext>
            </a:extLst>
          </p:cNvPr>
          <p:cNvSpPr txBox="1">
            <a:spLocks/>
          </p:cNvSpPr>
          <p:nvPr/>
        </p:nvSpPr>
        <p:spPr>
          <a:xfrm>
            <a:off x="73378" y="3213656"/>
            <a:ext cx="11551920" cy="42858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2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2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2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2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 typeface="Arial" panose="020B0604020202020204" pitchFamily="34" charset="0"/>
              <a:buChar char="•"/>
            </a:pPr>
            <a:r>
              <a:rPr lang="en-GB" dirty="0"/>
              <a:t>We live in a democracy – this means that we are governed by leaders who have been selected by the people. This is something we also practice in school.</a:t>
            </a:r>
          </a:p>
          <a:p>
            <a:pPr marL="285750" indent="-285750" algn="just">
              <a:lnSpc>
                <a:spcPct val="150000"/>
              </a:lnSpc>
              <a:buFont typeface="Arial" panose="020B0604020202020204" pitchFamily="34" charset="0"/>
              <a:buChar char="•"/>
            </a:pPr>
            <a:r>
              <a:rPr lang="en-GB" dirty="0"/>
              <a:t>Being different is something to be celebrated and we should always be trying to learn different things about ourselves and others. </a:t>
            </a:r>
          </a:p>
          <a:p>
            <a:pPr marL="285750" indent="-285750" algn="just">
              <a:lnSpc>
                <a:spcPct val="150000"/>
              </a:lnSpc>
              <a:buFont typeface="Arial" panose="020B0604020202020204" pitchFamily="34" charset="0"/>
              <a:buChar char="•"/>
            </a:pPr>
            <a:r>
              <a:rPr lang="en-GB" dirty="0"/>
              <a:t>It is ok to ask questions if you don’t understand anything to do with the British values.</a:t>
            </a:r>
          </a:p>
          <a:p>
            <a:pPr marL="285750" indent="-285750" algn="just">
              <a:lnSpc>
                <a:spcPct val="150000"/>
              </a:lnSpc>
              <a:buFont typeface="Arial" panose="020B0604020202020204" pitchFamily="34" charset="0"/>
              <a:buChar char="•"/>
            </a:pPr>
            <a:r>
              <a:rPr lang="en-GB" dirty="0"/>
              <a:t>You have a strong support network here at school if you want to discuss any issues you may have. </a:t>
            </a:r>
          </a:p>
          <a:p>
            <a:pPr marL="285750"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36461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B8F9DE0-36D8-46D3-B182-397552E1C4FF}"/>
              </a:ext>
            </a:extLst>
          </p:cNvPr>
          <p:cNvSpPr>
            <a:spLocks noGrp="1"/>
          </p:cNvSpPr>
          <p:nvPr>
            <p:ph type="body" sz="quarter" idx="14"/>
          </p:nvPr>
        </p:nvSpPr>
        <p:spPr>
          <a:xfrm>
            <a:off x="214489" y="1746477"/>
            <a:ext cx="11480624" cy="3846513"/>
          </a:xfrm>
        </p:spPr>
        <p:txBody>
          <a:bodyPr/>
          <a:lstStyle/>
          <a:p>
            <a:pPr algn="just">
              <a:lnSpc>
                <a:spcPct val="150000"/>
              </a:lnSpc>
            </a:pPr>
            <a:r>
              <a:rPr lang="en-GB" b="1" dirty="0"/>
              <a:t>Liberty: </a:t>
            </a:r>
            <a:r>
              <a:rPr lang="en-GB" dirty="0"/>
              <a:t>The overall freedom of an individual or nation. </a:t>
            </a:r>
          </a:p>
          <a:p>
            <a:pPr algn="just">
              <a:lnSpc>
                <a:spcPct val="150000"/>
              </a:lnSpc>
            </a:pPr>
            <a:r>
              <a:rPr lang="en-GB" b="1" dirty="0"/>
              <a:t>Autonomy: </a:t>
            </a:r>
            <a:r>
              <a:rPr lang="en-GB" dirty="0"/>
              <a:t>The ability to act on your own, and based on what you believe in and what you think is important in life.</a:t>
            </a:r>
          </a:p>
          <a:p>
            <a:pPr algn="just">
              <a:lnSpc>
                <a:spcPct val="150000"/>
              </a:lnSpc>
            </a:pPr>
            <a:r>
              <a:rPr lang="en-GB" b="1" dirty="0"/>
              <a:t>Tolerance: </a:t>
            </a:r>
            <a:r>
              <a:rPr lang="en-GB" dirty="0"/>
              <a:t>The acceptance and understanding of other people’s behaviour and beliefs even if you do not agree with them.</a:t>
            </a:r>
          </a:p>
          <a:p>
            <a:pPr algn="just">
              <a:lnSpc>
                <a:spcPct val="150000"/>
              </a:lnSpc>
            </a:pPr>
            <a:r>
              <a:rPr lang="en-GB" b="1" dirty="0"/>
              <a:t>Gender identity: </a:t>
            </a:r>
            <a:r>
              <a:rPr lang="en-GB" dirty="0"/>
              <a:t>A person’s internal sense of their own gender. This could be male, female, or something else.</a:t>
            </a:r>
          </a:p>
          <a:p>
            <a:pPr algn="just">
              <a:lnSpc>
                <a:spcPct val="150000"/>
              </a:lnSpc>
            </a:pPr>
            <a:r>
              <a:rPr lang="en-GB" b="1" dirty="0"/>
              <a:t>Diversity: </a:t>
            </a:r>
            <a:r>
              <a:rPr lang="en-GB" dirty="0"/>
              <a:t>The difference between people and objects in any given situation. </a:t>
            </a:r>
          </a:p>
          <a:p>
            <a:pPr algn="just">
              <a:lnSpc>
                <a:spcPct val="150000"/>
              </a:lnSpc>
            </a:pPr>
            <a:r>
              <a:rPr lang="en-GB" b="1" dirty="0"/>
              <a:t>Stereotype: </a:t>
            </a:r>
            <a:r>
              <a:rPr lang="en-GB" dirty="0"/>
              <a:t>The ways that we expect people to behave in society, e.g. expecting all boys to like blue and all girls to like pink.</a:t>
            </a:r>
          </a:p>
        </p:txBody>
      </p:sp>
      <p:sp>
        <p:nvSpPr>
          <p:cNvPr id="3" name="Text Placeholder 2">
            <a:extLst>
              <a:ext uri="{FF2B5EF4-FFF2-40B4-BE49-F238E27FC236}">
                <a16:creationId xmlns="" xmlns:a16="http://schemas.microsoft.com/office/drawing/2014/main" id="{EFEC48E5-3B07-4CAB-BDCF-13873F7D2284}"/>
              </a:ext>
            </a:extLst>
          </p:cNvPr>
          <p:cNvSpPr>
            <a:spLocks noGrp="1"/>
          </p:cNvSpPr>
          <p:nvPr>
            <p:ph type="body" sz="quarter" idx="15"/>
          </p:nvPr>
        </p:nvSpPr>
        <p:spPr/>
        <p:txBody>
          <a:bodyPr/>
          <a:lstStyle/>
          <a:p>
            <a:r>
              <a:rPr lang="en-GB" dirty="0"/>
              <a:t>Important words</a:t>
            </a:r>
          </a:p>
        </p:txBody>
      </p:sp>
    </p:spTree>
    <p:extLst>
      <p:ext uri="{BB962C8B-B14F-4D97-AF65-F5344CB8AC3E}">
        <p14:creationId xmlns:p14="http://schemas.microsoft.com/office/powerpoint/2010/main" val="340127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658728" y="1837537"/>
            <a:ext cx="10874541" cy="4311316"/>
          </a:xfrm>
        </p:spPr>
        <p:txBody>
          <a:bodyPr/>
          <a:lstStyle/>
          <a:p>
            <a:pPr algn="just"/>
            <a:r>
              <a:rPr lang="en-GB" dirty="0"/>
              <a:t>Britain is a democratic nation – but what does this mean? </a:t>
            </a:r>
          </a:p>
          <a:p>
            <a:pPr algn="just"/>
            <a:endParaRPr lang="en-GB" dirty="0"/>
          </a:p>
          <a:p>
            <a:pPr algn="just"/>
            <a:r>
              <a:rPr lang="en-GB" dirty="0"/>
              <a:t>To be in a democracy means that the people who live in a country vote on the way it is run. It promotes freedom and equality and everyone is aware of their rights and responsibilities. </a:t>
            </a:r>
          </a:p>
          <a:p>
            <a:pPr algn="just"/>
            <a:endParaRPr lang="en-GB" dirty="0"/>
          </a:p>
          <a:p>
            <a:pPr algn="just"/>
            <a:r>
              <a:rPr lang="en-GB" dirty="0"/>
              <a:t>People aged 18 and over can vote for matters, e.g. for the next Prime Minister. This means that they get the opportunity to listen to different points of view, policies or practices and then vote for the one they want the most. </a:t>
            </a:r>
          </a:p>
          <a:p>
            <a:pPr algn="just"/>
            <a:endParaRPr lang="en-GB" dirty="0"/>
          </a:p>
          <a:p>
            <a:pPr algn="just"/>
            <a:r>
              <a:rPr lang="en-GB" dirty="0"/>
              <a:t>This is important because it gives people the chance to have their say on how they live their life. It gives power to the people to make important changes. </a:t>
            </a:r>
          </a:p>
          <a:p>
            <a:pPr algn="just"/>
            <a:endParaRPr lang="en-GB" dirty="0"/>
          </a:p>
        </p:txBody>
      </p:sp>
      <p:sp>
        <p:nvSpPr>
          <p:cNvPr id="3" name="Text Placeholder 2">
            <a:extLst>
              <a:ext uri="{FF2B5EF4-FFF2-40B4-BE49-F238E27FC236}">
                <a16:creationId xmlns="" xmlns:a16="http://schemas.microsoft.com/office/drawing/2014/main" id="{B709E79C-1643-494C-9DC7-44B8304B30B7}"/>
              </a:ext>
            </a:extLst>
          </p:cNvPr>
          <p:cNvSpPr>
            <a:spLocks noGrp="1"/>
          </p:cNvSpPr>
          <p:nvPr>
            <p:ph type="body" sz="quarter" idx="15"/>
          </p:nvPr>
        </p:nvSpPr>
        <p:spPr>
          <a:xfrm>
            <a:off x="793749" y="989471"/>
            <a:ext cx="10604500" cy="636588"/>
          </a:xfrm>
        </p:spPr>
        <p:txBody>
          <a:bodyPr/>
          <a:lstStyle/>
          <a:p>
            <a:r>
              <a:rPr lang="en-GB" sz="2800" b="1" dirty="0"/>
              <a:t>Democracy </a:t>
            </a:r>
          </a:p>
        </p:txBody>
      </p:sp>
    </p:spTree>
    <p:extLst>
      <p:ext uri="{BB962C8B-B14F-4D97-AF65-F5344CB8AC3E}">
        <p14:creationId xmlns:p14="http://schemas.microsoft.com/office/powerpoint/2010/main" val="203533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658729" y="1568909"/>
            <a:ext cx="10874541" cy="4311316"/>
          </a:xfrm>
        </p:spPr>
        <p:txBody>
          <a:bodyPr/>
          <a:lstStyle/>
          <a:p>
            <a:pPr algn="just"/>
            <a:r>
              <a:rPr lang="en-GB" dirty="0"/>
              <a:t>Being in a democracy is not restricted to how the country is run. Schools can also run in a democratic way. </a:t>
            </a:r>
          </a:p>
          <a:p>
            <a:pPr algn="just"/>
            <a:endParaRPr lang="en-GB" dirty="0"/>
          </a:p>
          <a:p>
            <a:pPr algn="just"/>
            <a:r>
              <a:rPr lang="en-GB" dirty="0"/>
              <a:t>We mirror the democratic process by getting you, the pupils, to vote on things that are important to you and your education so you have an influence on the decisions made in school. We do this because we think it is essential that you enjoy your education; we respect your opinions and want you to have fun at school. </a:t>
            </a:r>
          </a:p>
          <a:p>
            <a:pPr algn="just"/>
            <a:endParaRPr lang="en-GB" dirty="0"/>
          </a:p>
          <a:p>
            <a:pPr algn="just"/>
            <a:r>
              <a:rPr lang="en-GB" dirty="0"/>
              <a:t>Here are a few things you have changed already at school: </a:t>
            </a:r>
          </a:p>
          <a:p>
            <a:pPr marL="971550" lvl="1" indent="-285750" algn="just"/>
            <a:r>
              <a:rPr lang="en-GB" sz="1800" b="1" u="sng" dirty="0">
                <a:solidFill>
                  <a:srgbClr val="FFD006"/>
                </a:solidFill>
              </a:rPr>
              <a:t>School dinners </a:t>
            </a:r>
          </a:p>
          <a:p>
            <a:pPr marL="971550" lvl="1" indent="-285750" algn="just"/>
            <a:r>
              <a:rPr lang="en-GB" sz="1800" b="1" u="sng" dirty="0">
                <a:solidFill>
                  <a:srgbClr val="FFD006"/>
                </a:solidFill>
              </a:rPr>
              <a:t>Class council</a:t>
            </a:r>
          </a:p>
          <a:p>
            <a:pPr marL="971550" lvl="1" indent="-285750" algn="just"/>
            <a:r>
              <a:rPr lang="en-GB" sz="1800" b="1" u="sng" dirty="0">
                <a:solidFill>
                  <a:srgbClr val="FFD006"/>
                </a:solidFill>
              </a:rPr>
              <a:t>New play equipment </a:t>
            </a:r>
          </a:p>
          <a:p>
            <a:pPr marL="971550" lvl="1" indent="-285750" algn="just"/>
            <a:r>
              <a:rPr lang="en-GB" sz="1800" b="1" u="sng" dirty="0">
                <a:solidFill>
                  <a:srgbClr val="FFD006"/>
                </a:solidFill>
              </a:rPr>
              <a:t>School uniform</a:t>
            </a:r>
          </a:p>
          <a:p>
            <a:pPr algn="just"/>
            <a:endParaRPr lang="en-GB" sz="1800" b="1" u="sng" dirty="0">
              <a:solidFill>
                <a:srgbClr val="FFD006"/>
              </a:solidFill>
            </a:endParaRPr>
          </a:p>
        </p:txBody>
      </p:sp>
    </p:spTree>
    <p:extLst>
      <p:ext uri="{BB962C8B-B14F-4D97-AF65-F5344CB8AC3E}">
        <p14:creationId xmlns:p14="http://schemas.microsoft.com/office/powerpoint/2010/main" val="56004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5"/>
            <a:ext cx="11924522" cy="4389895"/>
          </a:xfrm>
        </p:spPr>
        <p:txBody>
          <a:bodyPr/>
          <a:lstStyle/>
          <a:p>
            <a:pPr>
              <a:spcAft>
                <a:spcPts val="600"/>
              </a:spcAft>
            </a:pPr>
            <a:endParaRPr lang="en-GB" dirty="0"/>
          </a:p>
          <a:p>
            <a:pPr>
              <a:spcAft>
                <a:spcPts val="600"/>
              </a:spcAft>
            </a:pPr>
            <a:endParaRPr lang="en-GB" dirty="0"/>
          </a:p>
        </p:txBody>
      </p:sp>
      <p:sp>
        <p:nvSpPr>
          <p:cNvPr id="3" name="Text Placeholder 2">
            <a:extLst>
              <a:ext uri="{FF2B5EF4-FFF2-40B4-BE49-F238E27FC236}">
                <a16:creationId xmlns="" xmlns:a16="http://schemas.microsoft.com/office/drawing/2014/main" id="{B709E79C-1643-494C-9DC7-44B8304B30B7}"/>
              </a:ext>
            </a:extLst>
          </p:cNvPr>
          <p:cNvSpPr>
            <a:spLocks noGrp="1"/>
          </p:cNvSpPr>
          <p:nvPr>
            <p:ph type="body" sz="quarter" idx="15"/>
          </p:nvPr>
        </p:nvSpPr>
        <p:spPr>
          <a:xfrm>
            <a:off x="793750" y="1039037"/>
            <a:ext cx="10604500" cy="636588"/>
          </a:xfrm>
        </p:spPr>
        <p:txBody>
          <a:bodyPr/>
          <a:lstStyle/>
          <a:p>
            <a:r>
              <a:rPr lang="en-GB" dirty="0"/>
              <a:t>The rule of law</a:t>
            </a:r>
            <a:r>
              <a:rPr lang="en-GB" sz="2800" b="1" dirty="0"/>
              <a:t> </a:t>
            </a:r>
          </a:p>
        </p:txBody>
      </p:sp>
      <p:sp>
        <p:nvSpPr>
          <p:cNvPr id="4" name="TextBox 3">
            <a:extLst>
              <a:ext uri="{FF2B5EF4-FFF2-40B4-BE49-F238E27FC236}">
                <a16:creationId xmlns="" xmlns:a16="http://schemas.microsoft.com/office/drawing/2014/main" id="{D5872D03-64F3-47DC-A51C-431088FD7634}"/>
              </a:ext>
            </a:extLst>
          </p:cNvPr>
          <p:cNvSpPr txBox="1"/>
          <p:nvPr/>
        </p:nvSpPr>
        <p:spPr>
          <a:xfrm>
            <a:off x="688622" y="1991054"/>
            <a:ext cx="10814756" cy="3693319"/>
          </a:xfrm>
          <a:prstGeom prst="rect">
            <a:avLst/>
          </a:prstGeom>
          <a:noFill/>
        </p:spPr>
        <p:txBody>
          <a:bodyPr wrap="square" rtlCol="0">
            <a:spAutoFit/>
          </a:bodyPr>
          <a:lstStyle/>
          <a:p>
            <a:pPr algn="just"/>
            <a:r>
              <a:rPr lang="en-GB" dirty="0"/>
              <a:t>Britain has a set of laws that are in place to keep its people safe and free from harm. If you break a law you could go to prison for a long time. Laws are there to protect us, ensuring we are able to live happy lives in a secure environment. </a:t>
            </a:r>
          </a:p>
          <a:p>
            <a:pPr algn="just"/>
            <a:endParaRPr lang="en-GB" dirty="0"/>
          </a:p>
          <a:p>
            <a:pPr algn="just"/>
            <a:r>
              <a:rPr lang="en-GB" dirty="0"/>
              <a:t>Laws are essential for our wellbeing and this is why we have organisations such as the army and the police to keep us safe and protect us and our borders from danger. </a:t>
            </a:r>
          </a:p>
          <a:p>
            <a:pPr algn="just"/>
            <a:endParaRPr lang="en-GB" dirty="0"/>
          </a:p>
          <a:p>
            <a:pPr algn="just"/>
            <a:r>
              <a:rPr lang="en-GB" dirty="0"/>
              <a:t>If someone breaks the law, they will be arrested and put on trial by a court of law. This is where a Judge and Jury will decide on whether the person is innocent or guilty, and how they will be punished if they are guilty. </a:t>
            </a:r>
          </a:p>
          <a:p>
            <a:pPr algn="just"/>
            <a:endParaRPr lang="en-GB" dirty="0"/>
          </a:p>
          <a:p>
            <a:pPr algn="just"/>
            <a:r>
              <a:rPr lang="en-GB" dirty="0"/>
              <a:t>Everyone in Britain is able to have a fair trial – this means that people will not be disciplined for unjustified reasons. When someone is disciplined for unjust reasons this is known as </a:t>
            </a:r>
            <a:r>
              <a:rPr lang="en-GB" b="1" dirty="0"/>
              <a:t>discrimination</a:t>
            </a:r>
            <a:r>
              <a:rPr lang="en-GB" dirty="0"/>
              <a:t>.</a:t>
            </a:r>
          </a:p>
        </p:txBody>
      </p:sp>
    </p:spTree>
    <p:extLst>
      <p:ext uri="{BB962C8B-B14F-4D97-AF65-F5344CB8AC3E}">
        <p14:creationId xmlns:p14="http://schemas.microsoft.com/office/powerpoint/2010/main" val="419149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248ECA-9BFF-47A6-BDC9-500D6BB5AD7A}"/>
              </a:ext>
            </a:extLst>
          </p:cNvPr>
          <p:cNvSpPr>
            <a:spLocks noGrp="1"/>
          </p:cNvSpPr>
          <p:nvPr>
            <p:ph type="body" sz="quarter" idx="14"/>
          </p:nvPr>
        </p:nvSpPr>
        <p:spPr>
          <a:xfrm>
            <a:off x="133739" y="1675625"/>
            <a:ext cx="11924522" cy="4389895"/>
          </a:xfrm>
        </p:spPr>
        <p:txBody>
          <a:bodyPr/>
          <a:lstStyle/>
          <a:p>
            <a:pPr>
              <a:spcAft>
                <a:spcPts val="600"/>
              </a:spcAft>
            </a:pPr>
            <a:endParaRPr lang="en-GB" dirty="0"/>
          </a:p>
          <a:p>
            <a:pPr>
              <a:spcAft>
                <a:spcPts val="600"/>
              </a:spcAft>
            </a:pPr>
            <a:endParaRPr lang="en-GB" dirty="0"/>
          </a:p>
        </p:txBody>
      </p:sp>
      <p:sp>
        <p:nvSpPr>
          <p:cNvPr id="4" name="TextBox 3">
            <a:extLst>
              <a:ext uri="{FF2B5EF4-FFF2-40B4-BE49-F238E27FC236}">
                <a16:creationId xmlns="" xmlns:a16="http://schemas.microsoft.com/office/drawing/2014/main" id="{D5872D03-64F3-47DC-A51C-431088FD7634}"/>
              </a:ext>
            </a:extLst>
          </p:cNvPr>
          <p:cNvSpPr txBox="1"/>
          <p:nvPr/>
        </p:nvSpPr>
        <p:spPr>
          <a:xfrm>
            <a:off x="688622" y="1469915"/>
            <a:ext cx="10814756" cy="4801314"/>
          </a:xfrm>
          <a:prstGeom prst="rect">
            <a:avLst/>
          </a:prstGeom>
          <a:noFill/>
        </p:spPr>
        <p:txBody>
          <a:bodyPr wrap="square" rtlCol="0">
            <a:spAutoFit/>
          </a:bodyPr>
          <a:lstStyle/>
          <a:p>
            <a:pPr algn="just"/>
            <a:r>
              <a:rPr lang="en-GB" b="1" dirty="0"/>
              <a:t>Discrimination </a:t>
            </a:r>
          </a:p>
          <a:p>
            <a:pPr algn="just"/>
            <a:endParaRPr lang="en-GB" b="1" dirty="0"/>
          </a:p>
          <a:p>
            <a:pPr algn="just"/>
            <a:r>
              <a:rPr lang="en-GB" dirty="0"/>
              <a:t>Discrimination means treating people less favourably or differently because of their:</a:t>
            </a:r>
          </a:p>
          <a:p>
            <a:pPr algn="just"/>
            <a:endParaRPr lang="en-GB" dirty="0"/>
          </a:p>
          <a:p>
            <a:pPr marL="742950" lvl="1" indent="-285750" algn="just">
              <a:buFont typeface="Arial" panose="020B0604020202020204" pitchFamily="34" charset="0"/>
              <a:buChar char="•"/>
            </a:pPr>
            <a:r>
              <a:rPr lang="en-GB" dirty="0"/>
              <a:t>Age </a:t>
            </a:r>
          </a:p>
          <a:p>
            <a:pPr marL="742950" lvl="1" indent="-285750" algn="just">
              <a:buFont typeface="Arial" panose="020B0604020202020204" pitchFamily="34" charset="0"/>
              <a:buChar char="•"/>
            </a:pPr>
            <a:r>
              <a:rPr lang="en-GB" dirty="0"/>
              <a:t>Disability</a:t>
            </a:r>
          </a:p>
          <a:p>
            <a:pPr marL="742950" lvl="1" indent="-285750" algn="just">
              <a:buFont typeface="Arial" panose="020B0604020202020204" pitchFamily="34" charset="0"/>
              <a:buChar char="•"/>
            </a:pPr>
            <a:r>
              <a:rPr lang="en-GB" dirty="0"/>
              <a:t>Gender (or gender reassignment)</a:t>
            </a:r>
          </a:p>
          <a:p>
            <a:pPr marL="742950" lvl="1" indent="-285750" algn="just">
              <a:buFont typeface="Arial" panose="020B0604020202020204" pitchFamily="34" charset="0"/>
              <a:buChar char="•"/>
            </a:pPr>
            <a:r>
              <a:rPr lang="en-GB" dirty="0"/>
              <a:t>Marriage or civil partnership</a:t>
            </a:r>
          </a:p>
          <a:p>
            <a:pPr marL="742950" lvl="1" indent="-285750" algn="just">
              <a:buFont typeface="Arial" panose="020B0604020202020204" pitchFamily="34" charset="0"/>
              <a:buChar char="•"/>
            </a:pPr>
            <a:r>
              <a:rPr lang="en-GB" dirty="0"/>
              <a:t>Pregnancy or maternity </a:t>
            </a:r>
          </a:p>
          <a:p>
            <a:pPr marL="742950" lvl="1" indent="-285750" algn="just">
              <a:buFont typeface="Arial" panose="020B0604020202020204" pitchFamily="34" charset="0"/>
              <a:buChar char="•"/>
            </a:pPr>
            <a:r>
              <a:rPr lang="en-GB" dirty="0"/>
              <a:t>Race</a:t>
            </a:r>
          </a:p>
          <a:p>
            <a:pPr marL="742950" lvl="1" indent="-285750" algn="just">
              <a:buFont typeface="Arial" panose="020B0604020202020204" pitchFamily="34" charset="0"/>
              <a:buChar char="•"/>
            </a:pPr>
            <a:r>
              <a:rPr lang="en-GB" dirty="0"/>
              <a:t>Religion or belief</a:t>
            </a:r>
          </a:p>
          <a:p>
            <a:pPr marL="742950" lvl="1" indent="-285750" algn="just">
              <a:buFont typeface="Arial" panose="020B0604020202020204" pitchFamily="34" charset="0"/>
              <a:buChar char="•"/>
            </a:pPr>
            <a:r>
              <a:rPr lang="en-GB" dirty="0"/>
              <a:t>Sex </a:t>
            </a:r>
          </a:p>
          <a:p>
            <a:pPr marL="742950" lvl="1" indent="-285750" algn="just">
              <a:buFont typeface="Arial" panose="020B0604020202020204" pitchFamily="34" charset="0"/>
              <a:buChar char="•"/>
            </a:pPr>
            <a:r>
              <a:rPr lang="en-GB" dirty="0"/>
              <a:t>Sexual orientation</a:t>
            </a:r>
          </a:p>
          <a:p>
            <a:pPr marL="742950" lvl="1" indent="-285750" algn="just">
              <a:buFont typeface="Arial" panose="020B0604020202020204" pitchFamily="34" charset="0"/>
              <a:buChar char="•"/>
            </a:pPr>
            <a:endParaRPr lang="en-GB" dirty="0"/>
          </a:p>
          <a:p>
            <a:pPr algn="just"/>
            <a:r>
              <a:rPr lang="en-GB" dirty="0"/>
              <a:t>It is against the law to treat people differently because of any of the above and you can be disciplined if you do so.  </a:t>
            </a:r>
          </a:p>
          <a:p>
            <a:pPr marL="742950" lvl="1"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21593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1C9B4D5-79B3-475C-B9BA-A520A5766D84}"/>
              </a:ext>
            </a:extLst>
          </p:cNvPr>
          <p:cNvSpPr>
            <a:spLocks noGrp="1"/>
          </p:cNvSpPr>
          <p:nvPr>
            <p:ph type="body" sz="quarter" idx="14"/>
          </p:nvPr>
        </p:nvSpPr>
        <p:spPr>
          <a:xfrm>
            <a:off x="1090613" y="2027414"/>
            <a:ext cx="10604500" cy="478719"/>
          </a:xfrm>
        </p:spPr>
        <p:txBody>
          <a:bodyPr/>
          <a:lstStyle/>
          <a:p>
            <a:r>
              <a:rPr lang="en-GB" dirty="0"/>
              <a:t>The local newspaper has a vacancy for a new journalist to write about the weekly football matches.</a:t>
            </a:r>
          </a:p>
        </p:txBody>
      </p:sp>
      <p:sp>
        <p:nvSpPr>
          <p:cNvPr id="3" name="Text Placeholder 2">
            <a:extLst>
              <a:ext uri="{FF2B5EF4-FFF2-40B4-BE49-F238E27FC236}">
                <a16:creationId xmlns="" xmlns:a16="http://schemas.microsoft.com/office/drawing/2014/main" id="{C7E67C24-9E87-47D7-AF48-993CED41F2F9}"/>
              </a:ext>
            </a:extLst>
          </p:cNvPr>
          <p:cNvSpPr>
            <a:spLocks noGrp="1"/>
          </p:cNvSpPr>
          <p:nvPr>
            <p:ph type="body" sz="quarter" idx="15"/>
          </p:nvPr>
        </p:nvSpPr>
        <p:spPr/>
        <p:txBody>
          <a:bodyPr/>
          <a:lstStyle/>
          <a:p>
            <a:r>
              <a:rPr lang="en-GB" dirty="0"/>
              <a:t>Think about the following context</a:t>
            </a:r>
          </a:p>
        </p:txBody>
      </p:sp>
      <p:sp>
        <p:nvSpPr>
          <p:cNvPr id="4" name="TextBox 3">
            <a:extLst>
              <a:ext uri="{FF2B5EF4-FFF2-40B4-BE49-F238E27FC236}">
                <a16:creationId xmlns="" xmlns:a16="http://schemas.microsoft.com/office/drawing/2014/main" id="{47D6FA95-9D8F-43A3-88C6-DCEEBCF6E3A7}"/>
              </a:ext>
            </a:extLst>
          </p:cNvPr>
          <p:cNvSpPr txBox="1"/>
          <p:nvPr/>
        </p:nvSpPr>
        <p:spPr>
          <a:xfrm>
            <a:off x="4932861" y="2787070"/>
            <a:ext cx="2326278" cy="369332"/>
          </a:xfrm>
          <a:prstGeom prst="rect">
            <a:avLst/>
          </a:prstGeom>
          <a:noFill/>
        </p:spPr>
        <p:txBody>
          <a:bodyPr wrap="none" rtlCol="0">
            <a:spAutoFit/>
          </a:bodyPr>
          <a:lstStyle/>
          <a:p>
            <a:r>
              <a:rPr lang="en-GB" dirty="0"/>
              <a:t>Meet the candidates </a:t>
            </a:r>
          </a:p>
        </p:txBody>
      </p:sp>
      <p:cxnSp>
        <p:nvCxnSpPr>
          <p:cNvPr id="6" name="Straight Arrow Connector 5">
            <a:extLst>
              <a:ext uri="{FF2B5EF4-FFF2-40B4-BE49-F238E27FC236}">
                <a16:creationId xmlns="" xmlns:a16="http://schemas.microsoft.com/office/drawing/2014/main" id="{4B0FDC33-CDFD-411A-8D99-F7ABEC961FFD}"/>
              </a:ext>
            </a:extLst>
          </p:cNvPr>
          <p:cNvCxnSpPr/>
          <p:nvPr/>
        </p:nvCxnSpPr>
        <p:spPr>
          <a:xfrm flipH="1">
            <a:off x="3714045" y="3123622"/>
            <a:ext cx="1569156" cy="1155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1BFC192B-BCF7-4A95-9921-39BBEC84F682}"/>
              </a:ext>
            </a:extLst>
          </p:cNvPr>
          <p:cNvCxnSpPr/>
          <p:nvPr/>
        </p:nvCxnSpPr>
        <p:spPr>
          <a:xfrm>
            <a:off x="6908799" y="3143957"/>
            <a:ext cx="1286933" cy="1195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37C8B707-2FE1-4890-BFF4-CA29790F8B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959"/>
          <a:stretch/>
        </p:blipFill>
        <p:spPr>
          <a:xfrm>
            <a:off x="891822" y="3024164"/>
            <a:ext cx="2822223" cy="3242392"/>
          </a:xfrm>
          <a:prstGeom prst="rect">
            <a:avLst/>
          </a:prstGeom>
        </p:spPr>
      </p:pic>
      <p:pic>
        <p:nvPicPr>
          <p:cNvPr id="16" name="Picture 15">
            <a:extLst>
              <a:ext uri="{FF2B5EF4-FFF2-40B4-BE49-F238E27FC236}">
                <a16:creationId xmlns="" xmlns:a16="http://schemas.microsoft.com/office/drawing/2014/main" id="{6E6044F9-6D89-4573-9462-CC7FCEA8FCE6}"/>
              </a:ext>
            </a:extLst>
          </p:cNvPr>
          <p:cNvPicPr>
            <a:picLocks noChangeAspect="1"/>
          </p:cNvPicPr>
          <p:nvPr/>
        </p:nvPicPr>
        <p:blipFill rotWithShape="1">
          <a:blip r:embed="rId3">
            <a:extLst>
              <a:ext uri="{28A0092B-C50C-407E-A947-70E740481C1C}">
                <a14:useLocalDpi xmlns:a14="http://schemas.microsoft.com/office/drawing/2010/main" val="0"/>
              </a:ext>
            </a:extLst>
          </a:blip>
          <a:srcRect l="11742" b="4762"/>
          <a:stretch/>
        </p:blipFill>
        <p:spPr>
          <a:xfrm>
            <a:off x="8308621" y="2787070"/>
            <a:ext cx="3224513" cy="3479486"/>
          </a:xfrm>
          <a:prstGeom prst="rect">
            <a:avLst/>
          </a:prstGeom>
        </p:spPr>
      </p:pic>
    </p:spTree>
    <p:extLst>
      <p:ext uri="{BB962C8B-B14F-4D97-AF65-F5344CB8AC3E}">
        <p14:creationId xmlns:p14="http://schemas.microsoft.com/office/powerpoint/2010/main" val="359383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16CEC7F-BA56-4AC7-8645-7A501CB7CDDA}"/>
              </a:ext>
            </a:extLst>
          </p:cNvPr>
          <p:cNvSpPr>
            <a:spLocks noGrp="1"/>
          </p:cNvSpPr>
          <p:nvPr>
            <p:ph type="body" sz="quarter" idx="15"/>
          </p:nvPr>
        </p:nvSpPr>
        <p:spPr/>
        <p:txBody>
          <a:bodyPr/>
          <a:lstStyle/>
          <a:p>
            <a:r>
              <a:rPr lang="en-GB" dirty="0"/>
              <a:t>Susie</a:t>
            </a:r>
          </a:p>
        </p:txBody>
      </p:sp>
      <p:pic>
        <p:nvPicPr>
          <p:cNvPr id="4" name="Picture 3">
            <a:extLst>
              <a:ext uri="{FF2B5EF4-FFF2-40B4-BE49-F238E27FC236}">
                <a16:creationId xmlns="" xmlns:a16="http://schemas.microsoft.com/office/drawing/2014/main" id="{9B09B594-03E4-4BEE-AF0E-01C9F31207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959"/>
          <a:stretch/>
        </p:blipFill>
        <p:spPr>
          <a:xfrm>
            <a:off x="722489" y="2324253"/>
            <a:ext cx="2822223" cy="3242392"/>
          </a:xfrm>
          <a:prstGeom prst="rect">
            <a:avLst/>
          </a:prstGeom>
        </p:spPr>
      </p:pic>
      <p:sp>
        <p:nvSpPr>
          <p:cNvPr id="5" name="TextBox 4">
            <a:extLst>
              <a:ext uri="{FF2B5EF4-FFF2-40B4-BE49-F238E27FC236}">
                <a16:creationId xmlns="" xmlns:a16="http://schemas.microsoft.com/office/drawing/2014/main" id="{F3435267-6F75-466F-B7D3-9E0C90390AA3}"/>
              </a:ext>
            </a:extLst>
          </p:cNvPr>
          <p:cNvSpPr txBox="1"/>
          <p:nvPr/>
        </p:nvSpPr>
        <p:spPr>
          <a:xfrm>
            <a:off x="4833451" y="2470291"/>
            <a:ext cx="5884944" cy="3277820"/>
          </a:xfrm>
          <a:prstGeom prst="rect">
            <a:avLst/>
          </a:prstGeom>
          <a:noFill/>
        </p:spPr>
        <p:txBody>
          <a:bodyPr wrap="none" rtlCol="0">
            <a:spAutoFit/>
          </a:bodyPr>
          <a:lstStyle/>
          <a:p>
            <a:pPr algn="just">
              <a:lnSpc>
                <a:spcPct val="150000"/>
              </a:lnSpc>
            </a:pPr>
            <a:r>
              <a:rPr lang="en-GB" dirty="0"/>
              <a:t>Susie applied for the job. She: </a:t>
            </a:r>
          </a:p>
          <a:p>
            <a:pPr marL="285750" indent="-285750" algn="just">
              <a:lnSpc>
                <a:spcPct val="150000"/>
              </a:lnSpc>
              <a:buFont typeface="Arial" panose="020B0604020202020204" pitchFamily="34" charset="0"/>
              <a:buChar char="•"/>
            </a:pPr>
            <a:r>
              <a:rPr lang="en-GB" dirty="0"/>
              <a:t>Is aged 22.</a:t>
            </a:r>
          </a:p>
          <a:p>
            <a:pPr marL="285750" indent="-285750" algn="just">
              <a:lnSpc>
                <a:spcPct val="150000"/>
              </a:lnSpc>
              <a:buFont typeface="Arial" panose="020B0604020202020204" pitchFamily="34" charset="0"/>
              <a:buChar char="•"/>
            </a:pPr>
            <a:r>
              <a:rPr lang="en-GB" dirty="0"/>
              <a:t>Is a woman.</a:t>
            </a:r>
          </a:p>
          <a:p>
            <a:pPr marL="285750" indent="-285750" algn="just">
              <a:lnSpc>
                <a:spcPct val="150000"/>
              </a:lnSpc>
              <a:buFont typeface="Arial" panose="020B0604020202020204" pitchFamily="34" charset="0"/>
              <a:buChar char="•"/>
            </a:pPr>
            <a:r>
              <a:rPr lang="en-GB" dirty="0"/>
              <a:t>Lives close to the newspaper.</a:t>
            </a:r>
          </a:p>
          <a:p>
            <a:pPr marL="285750" indent="-285750" algn="just">
              <a:lnSpc>
                <a:spcPct val="150000"/>
              </a:lnSpc>
              <a:buFont typeface="Arial" panose="020B0604020202020204" pitchFamily="34" charset="0"/>
              <a:buChar char="•"/>
            </a:pPr>
            <a:r>
              <a:rPr lang="en-GB" dirty="0"/>
              <a:t>Has a English language degree.</a:t>
            </a:r>
          </a:p>
          <a:p>
            <a:pPr marL="285750" indent="-285750" algn="just">
              <a:lnSpc>
                <a:spcPct val="150000"/>
              </a:lnSpc>
              <a:buFont typeface="Arial" panose="020B0604020202020204" pitchFamily="34" charset="0"/>
              <a:buChar char="•"/>
            </a:pPr>
            <a:r>
              <a:rPr lang="en-GB" dirty="0"/>
              <a:t>Has two years’ experience of writing for newspapers. </a:t>
            </a:r>
          </a:p>
          <a:p>
            <a:pPr marL="285750" indent="-285750" algn="just">
              <a:lnSpc>
                <a:spcPct val="150000"/>
              </a:lnSpc>
              <a:buFont typeface="Arial" panose="020B0604020202020204" pitchFamily="34" charset="0"/>
              <a:buChar char="•"/>
            </a:pPr>
            <a:r>
              <a:rPr lang="en-GB" dirty="0"/>
              <a:t>Has a keen interest in sports.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90741396"/>
      </p:ext>
    </p:extLst>
  </p:cSld>
  <p:clrMapOvr>
    <a:masterClrMapping/>
  </p:clrMapOvr>
</p:sld>
</file>

<file path=ppt/theme/theme1.xml><?xml version="1.0" encoding="utf-8"?>
<a:theme xmlns:a="http://schemas.openxmlformats.org/drawingml/2006/main" name="Office Theme">
  <a:themeElements>
    <a:clrScheme name="Custom 1">
      <a:dk1>
        <a:srgbClr val="004251"/>
      </a:dk1>
      <a:lt1>
        <a:sysClr val="window" lastClr="FFFFFF"/>
      </a:lt1>
      <a:dk2>
        <a:srgbClr val="347186"/>
      </a:dk2>
      <a:lt2>
        <a:srgbClr val="FBFAF4"/>
      </a:lt2>
      <a:accent1>
        <a:srgbClr val="404041"/>
      </a:accent1>
      <a:accent2>
        <a:srgbClr val="BCBEBE"/>
      </a:accent2>
      <a:accent3>
        <a:srgbClr val="9BA29E"/>
      </a:accent3>
      <a:accent4>
        <a:srgbClr val="404041"/>
      </a:accent4>
      <a:accent5>
        <a:srgbClr val="FFD006"/>
      </a:accent5>
      <a:accent6>
        <a:srgbClr val="FFD006"/>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2641</Words>
  <Application>Microsoft Office PowerPoint</Application>
  <PresentationFormat>Widescreen</PresentationFormat>
  <Paragraphs>237</Paragraphs>
  <Slides>27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Needham</dc:creator>
  <cp:lastModifiedBy>Dean McKenna</cp:lastModifiedBy>
  <cp:revision>160</cp:revision>
  <cp:lastPrinted>2019-11-12T13:30:19Z</cp:lastPrinted>
  <dcterms:created xsi:type="dcterms:W3CDTF">2018-05-15T15:03:56Z</dcterms:created>
  <dcterms:modified xsi:type="dcterms:W3CDTF">2019-11-15T13:03:21Z</dcterms:modified>
</cp:coreProperties>
</file>