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5JuDxos79uQXE1npziwb/zrr4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1119475be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1119475b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3b8e3e5a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13b8e3e5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dd76488ed1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dd76488ed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1119475be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1119475b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dd76488ed1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dd76488ed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13b8e3e5a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13b8e3e5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9" name="Google Shape;69;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0" name="Google Shape;7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
        <p:cNvGrpSpPr/>
        <p:nvPr/>
      </p:nvGrpSpPr>
      <p:grpSpPr>
        <a:xfrm>
          <a:off x="0" y="0"/>
          <a:ext cx="0" cy="0"/>
          <a:chOff x="0" y="0"/>
          <a:chExt cx="0" cy="0"/>
        </a:xfrm>
      </p:grpSpPr>
      <p:sp>
        <p:nvSpPr>
          <p:cNvPr id="39" name="Google Shape;39;p1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1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8"/>
          <p:cNvSpPr>
            <a:spLocks noGrp="1"/>
          </p:cNvSpPr>
          <p:nvPr>
            <p:ph type="pic" idx="2"/>
          </p:nvPr>
        </p:nvSpPr>
        <p:spPr>
          <a:xfrm>
            <a:off x="1792288" y="612775"/>
            <a:ext cx="5486400" cy="4114800"/>
          </a:xfrm>
          <a:prstGeom prst="rect">
            <a:avLst/>
          </a:prstGeom>
          <a:noFill/>
          <a:ln>
            <a:noFill/>
          </a:ln>
        </p:spPr>
      </p:sp>
      <p:sp>
        <p:nvSpPr>
          <p:cNvPr id="53" name="Google Shape;53;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4" name="Google Shape;5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827087" y="404812"/>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Blessed Sacrament </a:t>
            </a:r>
            <a:br>
              <a:rPr lang="en-US" sz="4400" b="0" i="0" u="none">
                <a:solidFill>
                  <a:schemeClr val="dk1"/>
                </a:solidFill>
                <a:latin typeface="Calibri"/>
                <a:ea typeface="Calibri"/>
                <a:cs typeface="Calibri"/>
                <a:sym typeface="Calibri"/>
              </a:rPr>
            </a:br>
            <a:r>
              <a:rPr lang="en-US" sz="4400" b="0" i="0" u="none">
                <a:solidFill>
                  <a:schemeClr val="dk1"/>
                </a:solidFill>
                <a:latin typeface="Calibri"/>
                <a:ea typeface="Calibri"/>
                <a:cs typeface="Calibri"/>
                <a:sym typeface="Calibri"/>
              </a:rPr>
              <a:t>Ski Trip 202</a:t>
            </a:r>
            <a:r>
              <a:rPr lang="en-US"/>
              <a:t>3</a:t>
            </a:r>
            <a:endParaRPr/>
          </a:p>
        </p:txBody>
      </p:sp>
      <p:sp>
        <p:nvSpPr>
          <p:cNvPr id="85" name="Google Shape;85;p1"/>
          <p:cNvSpPr txBox="1">
            <a:spLocks noGrp="1"/>
          </p:cNvSpPr>
          <p:nvPr>
            <p:ph type="subTitle" idx="1"/>
          </p:nvPr>
        </p:nvSpPr>
        <p:spPr>
          <a:xfrm>
            <a:off x="1403350" y="1989137"/>
            <a:ext cx="6400800" cy="93503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4400"/>
              <a:buNone/>
            </a:pPr>
            <a:r>
              <a:rPr lang="en-US" sz="4400" b="0" i="0" u="none">
                <a:solidFill>
                  <a:schemeClr val="dk1"/>
                </a:solidFill>
                <a:latin typeface="Calibri"/>
                <a:ea typeface="Calibri"/>
                <a:cs typeface="Calibri"/>
                <a:sym typeface="Calibri"/>
              </a:rPr>
              <a:t>Bormio, Italy</a:t>
            </a:r>
            <a:endParaRPr/>
          </a:p>
        </p:txBody>
      </p:sp>
      <p:pic>
        <p:nvPicPr>
          <p:cNvPr id="86" name="Google Shape;86;p1" descr="bormio-2.jpg"/>
          <p:cNvPicPr preferRelativeResize="0"/>
          <p:nvPr/>
        </p:nvPicPr>
        <p:blipFill rotWithShape="1">
          <a:blip r:embed="rId3">
            <a:alphaModFix/>
          </a:blip>
          <a:srcRect/>
          <a:stretch/>
        </p:blipFill>
        <p:spPr>
          <a:xfrm>
            <a:off x="92177" y="1536881"/>
            <a:ext cx="2931375" cy="2198521"/>
          </a:xfrm>
          <a:prstGeom prst="rect">
            <a:avLst/>
          </a:prstGeom>
          <a:noFill/>
          <a:ln>
            <a:noFill/>
          </a:ln>
        </p:spPr>
      </p:pic>
      <p:pic>
        <p:nvPicPr>
          <p:cNvPr id="87" name="Google Shape;87;p1" descr="3_Bormio2000.jpg"/>
          <p:cNvPicPr preferRelativeResize="0"/>
          <p:nvPr/>
        </p:nvPicPr>
        <p:blipFill rotWithShape="1">
          <a:blip r:embed="rId4">
            <a:alphaModFix/>
          </a:blip>
          <a:srcRect/>
          <a:stretch/>
        </p:blipFill>
        <p:spPr>
          <a:xfrm>
            <a:off x="6027779" y="2527304"/>
            <a:ext cx="2931376" cy="1948575"/>
          </a:xfrm>
          <a:prstGeom prst="rect">
            <a:avLst/>
          </a:prstGeom>
          <a:noFill/>
          <a:ln>
            <a:noFill/>
          </a:ln>
        </p:spPr>
      </p:pic>
      <p:pic>
        <p:nvPicPr>
          <p:cNvPr id="88" name="Google Shape;88;p1" descr="zibo0071_girasole_01.jpg"/>
          <p:cNvPicPr preferRelativeResize="0"/>
          <p:nvPr/>
        </p:nvPicPr>
        <p:blipFill rotWithShape="1">
          <a:blip r:embed="rId5">
            <a:alphaModFix/>
          </a:blip>
          <a:srcRect/>
          <a:stretch/>
        </p:blipFill>
        <p:spPr>
          <a:xfrm>
            <a:off x="2116150" y="3878622"/>
            <a:ext cx="3688724" cy="276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21119475be4_0_0"/>
          <p:cNvSpPr txBox="1">
            <a:spLocks noGrp="1"/>
          </p:cNvSpPr>
          <p:nvPr>
            <p:ph type="ctrTitle"/>
          </p:nvPr>
        </p:nvSpPr>
        <p:spPr>
          <a:xfrm>
            <a:off x="685800" y="296950"/>
            <a:ext cx="7772400" cy="1116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900"/>
              <a:t>Travel Arrangements</a:t>
            </a:r>
            <a:endParaRPr sz="3900"/>
          </a:p>
        </p:txBody>
      </p:sp>
      <p:sp>
        <p:nvSpPr>
          <p:cNvPr id="94" name="Google Shape;94;g21119475be4_0_0"/>
          <p:cNvSpPr txBox="1">
            <a:spLocks noGrp="1"/>
          </p:cNvSpPr>
          <p:nvPr>
            <p:ph type="subTitle" idx="1"/>
          </p:nvPr>
        </p:nvSpPr>
        <p:spPr>
          <a:xfrm>
            <a:off x="765150" y="1203650"/>
            <a:ext cx="7613700" cy="35673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2000" b="1">
                <a:solidFill>
                  <a:schemeClr val="dk1"/>
                </a:solidFill>
              </a:rPr>
              <a:t>Saturday 18th March</a:t>
            </a:r>
            <a:endParaRPr sz="2000" b="1">
              <a:solidFill>
                <a:schemeClr val="dk1"/>
              </a:solidFill>
            </a:endParaRPr>
          </a:p>
          <a:p>
            <a:pPr marL="457200" lvl="0" indent="-355600" algn="l" rtl="0">
              <a:spcBef>
                <a:spcPts val="640"/>
              </a:spcBef>
              <a:spcAft>
                <a:spcPts val="0"/>
              </a:spcAft>
              <a:buClr>
                <a:schemeClr val="dk1"/>
              </a:buClr>
              <a:buSzPts val="2000"/>
              <a:buChar char="●"/>
            </a:pPr>
            <a:r>
              <a:rPr lang="en-US" sz="2000">
                <a:solidFill>
                  <a:schemeClr val="dk1"/>
                </a:solidFill>
              </a:rPr>
              <a:t>Children to meet at B&amp;Q on Edge Lane at 4.00am Saturday morning</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Ryanair Flight: FR9877 from Manchester 8.15am</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Arrives Turin at 11.20am </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Transfer to Bormio is 4 hours</a:t>
            </a:r>
            <a:endParaRPr sz="2000">
              <a:solidFill>
                <a:schemeClr val="dk1"/>
              </a:solidFill>
            </a:endParaRPr>
          </a:p>
          <a:p>
            <a:pPr marL="0" lvl="0" indent="0" algn="l" rtl="0">
              <a:spcBef>
                <a:spcPts val="640"/>
              </a:spcBef>
              <a:spcAft>
                <a:spcPts val="0"/>
              </a:spcAft>
              <a:buNone/>
            </a:pPr>
            <a:r>
              <a:rPr lang="en-US" sz="2000" b="1">
                <a:solidFill>
                  <a:schemeClr val="dk1"/>
                </a:solidFill>
              </a:rPr>
              <a:t>Saturday 25th March</a:t>
            </a:r>
            <a:endParaRPr sz="2000" b="1">
              <a:solidFill>
                <a:schemeClr val="dk1"/>
              </a:solidFill>
            </a:endParaRPr>
          </a:p>
          <a:p>
            <a:pPr marL="457200" lvl="0" indent="-355600" algn="l" rtl="0">
              <a:spcBef>
                <a:spcPts val="640"/>
              </a:spcBef>
              <a:spcAft>
                <a:spcPts val="0"/>
              </a:spcAft>
              <a:buClr>
                <a:schemeClr val="dk1"/>
              </a:buClr>
              <a:buSzPts val="2000"/>
              <a:buChar char="●"/>
            </a:pPr>
            <a:r>
              <a:rPr lang="en-US" sz="2000">
                <a:solidFill>
                  <a:schemeClr val="dk1"/>
                </a:solidFill>
              </a:rPr>
              <a:t>Ryanair flight: FR9876</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Leaves Turin at 11.45am and arrives in Manchester at 12.50pm</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Approximate coach arrival at Blessed Sacrament is 3.00pm</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We will contact you if there are any significant delays</a:t>
            </a:r>
            <a:endParaRPr sz="2000">
              <a:solidFill>
                <a:schemeClr val="dk1"/>
              </a:solidFill>
            </a:endParaRPr>
          </a:p>
          <a:p>
            <a:pPr marL="0" lvl="0" indent="0" algn="l" rtl="0">
              <a:spcBef>
                <a:spcPts val="640"/>
              </a:spcBef>
              <a:spcAft>
                <a:spcPts val="0"/>
              </a:spcAft>
              <a:buNone/>
            </a:pPr>
            <a:endParaRPr sz="2000"/>
          </a:p>
        </p:txBody>
      </p:sp>
      <p:pic>
        <p:nvPicPr>
          <p:cNvPr id="95" name="Google Shape;95;g21119475be4_0_0"/>
          <p:cNvPicPr preferRelativeResize="0"/>
          <p:nvPr/>
        </p:nvPicPr>
        <p:blipFill>
          <a:blip r:embed="rId3">
            <a:alphaModFix/>
          </a:blip>
          <a:stretch>
            <a:fillRect/>
          </a:stretch>
        </p:blipFill>
        <p:spPr>
          <a:xfrm>
            <a:off x="3512975" y="4839375"/>
            <a:ext cx="2342000" cy="1683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457200" y="274628"/>
            <a:ext cx="8229600" cy="2720400"/>
          </a:xfrm>
          <a:prstGeom prst="rect">
            <a:avLst/>
          </a:prstGeom>
          <a:noFill/>
          <a:ln>
            <a:noFill/>
          </a:ln>
        </p:spPr>
        <p:txBody>
          <a:bodyPr spcFirstLastPara="1" wrap="square" lIns="91425" tIns="45700" rIns="91425" bIns="45700" anchor="ctr" anchorCtr="0">
            <a:normAutofit fontScale="90000"/>
          </a:bodyPr>
          <a:lstStyle/>
          <a:p>
            <a:pPr marL="457200" lvl="0" indent="0" algn="l" rtl="0">
              <a:lnSpc>
                <a:spcPct val="100000"/>
              </a:lnSpc>
              <a:spcBef>
                <a:spcPts val="0"/>
              </a:spcBef>
              <a:spcAft>
                <a:spcPts val="0"/>
              </a:spcAft>
              <a:buNone/>
            </a:pPr>
            <a:r>
              <a:rPr lang="en-US" sz="3200"/>
              <a:t>                                    </a:t>
            </a:r>
            <a:endParaRPr sz="3200"/>
          </a:p>
          <a:p>
            <a:pPr marL="457200" lvl="0" indent="0" algn="l" rtl="0">
              <a:spcBef>
                <a:spcPts val="0"/>
              </a:spcBef>
              <a:spcAft>
                <a:spcPts val="0"/>
              </a:spcAft>
              <a:buNone/>
            </a:pPr>
            <a:r>
              <a:rPr lang="en-US" sz="3200"/>
              <a:t>                               Travel clothes</a:t>
            </a:r>
            <a:endParaRPr sz="3200"/>
          </a:p>
          <a:p>
            <a:pPr marL="457200" lvl="0" indent="-308610" algn="l" rtl="0">
              <a:lnSpc>
                <a:spcPct val="100000"/>
              </a:lnSpc>
              <a:spcBef>
                <a:spcPts val="0"/>
              </a:spcBef>
              <a:spcAft>
                <a:spcPts val="0"/>
              </a:spcAft>
              <a:buSzPct val="58333"/>
              <a:buChar char="●"/>
            </a:pPr>
            <a:r>
              <a:rPr lang="en-US" sz="2400" b="0" i="0" u="none">
                <a:solidFill>
                  <a:schemeClr val="dk1"/>
                </a:solidFill>
                <a:latin typeface="Calibri"/>
                <a:ea typeface="Calibri"/>
                <a:cs typeface="Calibri"/>
                <a:sym typeface="Calibri"/>
              </a:rPr>
              <a:t>All children must purchase a red Liverpool Primary Ski School sweatshirt from </a:t>
            </a:r>
            <a:r>
              <a:rPr lang="en-US" sz="2400" b="0" i="0" u="none">
                <a:solidFill>
                  <a:srgbClr val="FF0000"/>
                </a:solidFill>
                <a:latin typeface="Calibri"/>
                <a:ea typeface="Calibri"/>
                <a:cs typeface="Calibri"/>
                <a:sym typeface="Calibri"/>
              </a:rPr>
              <a:t>Ski Equip. </a:t>
            </a:r>
            <a:r>
              <a:rPr lang="en-US" sz="2400" b="0" i="0" u="none">
                <a:latin typeface="Calibri"/>
                <a:ea typeface="Calibri"/>
                <a:cs typeface="Calibri"/>
                <a:sym typeface="Calibri"/>
              </a:rPr>
              <a:t>This must be </a:t>
            </a:r>
            <a:r>
              <a:rPr lang="en-US" sz="2400"/>
              <a:t>worn</a:t>
            </a:r>
            <a:r>
              <a:rPr lang="en-US" sz="2400" b="0" i="0" u="none">
                <a:latin typeface="Calibri"/>
                <a:ea typeface="Calibri"/>
                <a:cs typeface="Calibri"/>
                <a:sym typeface="Calibri"/>
              </a:rPr>
              <a:t> for the journey there and back. Staff wear blue sweatshirts. </a:t>
            </a:r>
            <a:endParaRPr sz="2400" b="0" i="0" u="none">
              <a:latin typeface="Calibri"/>
              <a:ea typeface="Calibri"/>
              <a:cs typeface="Calibri"/>
              <a:sym typeface="Calibri"/>
            </a:endParaRPr>
          </a:p>
          <a:p>
            <a:pPr marL="457200" lvl="0" indent="-308610" algn="l" rtl="0">
              <a:lnSpc>
                <a:spcPct val="100000"/>
              </a:lnSpc>
              <a:spcBef>
                <a:spcPts val="0"/>
              </a:spcBef>
              <a:spcAft>
                <a:spcPts val="0"/>
              </a:spcAft>
              <a:buSzPct val="58333"/>
              <a:buChar char="●"/>
            </a:pPr>
            <a:r>
              <a:rPr lang="en-US" sz="2400"/>
              <a:t>Ski jackets must also be worn for travelling, this will be the only coat you need for the trip. </a:t>
            </a:r>
            <a:br>
              <a:rPr lang="en-US" sz="2400" b="0" i="0" u="none">
                <a:solidFill>
                  <a:schemeClr val="dk1"/>
                </a:solidFill>
                <a:latin typeface="Calibri"/>
                <a:ea typeface="Calibri"/>
                <a:cs typeface="Calibri"/>
                <a:sym typeface="Calibri"/>
              </a:rPr>
            </a:br>
            <a:endParaRPr/>
          </a:p>
        </p:txBody>
      </p:sp>
      <p:pic>
        <p:nvPicPr>
          <p:cNvPr id="101" name="Google Shape;101;p5" descr="Image-5 (2).png"/>
          <p:cNvPicPr preferRelativeResize="0"/>
          <p:nvPr/>
        </p:nvPicPr>
        <p:blipFill rotWithShape="1">
          <a:blip r:embed="rId3">
            <a:alphaModFix/>
          </a:blip>
          <a:srcRect/>
          <a:stretch/>
        </p:blipFill>
        <p:spPr>
          <a:xfrm>
            <a:off x="3385302" y="3231400"/>
            <a:ext cx="2856900" cy="3063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13b8e3e5a1_0_0"/>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Rucksack for travelling</a:t>
            </a:r>
            <a:endParaRPr/>
          </a:p>
        </p:txBody>
      </p:sp>
      <p:sp>
        <p:nvSpPr>
          <p:cNvPr id="107" name="Google Shape;107;g213b8e3e5a1_0_0"/>
          <p:cNvSpPr txBox="1"/>
          <p:nvPr/>
        </p:nvSpPr>
        <p:spPr>
          <a:xfrm>
            <a:off x="1024575" y="2115250"/>
            <a:ext cx="7304400" cy="31401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packed lunch x 2</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inhalers (in clear plastic bag)</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pair of ski socks</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NO liquids</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books, colouring or small games to play with on the flight and coach </a:t>
            </a:r>
            <a:endParaRPr sz="3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1dd76488ed1_0_1" descr="SportsDirect XL Bag 4 Life"/>
          <p:cNvPicPr preferRelativeResize="0"/>
          <p:nvPr/>
        </p:nvPicPr>
        <p:blipFill>
          <a:blip r:embed="rId3">
            <a:alphaModFix/>
          </a:blip>
          <a:stretch>
            <a:fillRect/>
          </a:stretch>
        </p:blipFill>
        <p:spPr>
          <a:xfrm>
            <a:off x="5683902" y="4846801"/>
            <a:ext cx="1994900" cy="1457812"/>
          </a:xfrm>
          <a:prstGeom prst="rect">
            <a:avLst/>
          </a:prstGeom>
          <a:noFill/>
          <a:ln>
            <a:noFill/>
          </a:ln>
        </p:spPr>
      </p:pic>
      <p:pic>
        <p:nvPicPr>
          <p:cNvPr id="113" name="Google Shape;113;g1dd76488ed1_0_1" descr="MCj03968700000[1]"/>
          <p:cNvPicPr preferRelativeResize="0"/>
          <p:nvPr/>
        </p:nvPicPr>
        <p:blipFill>
          <a:blip r:embed="rId4">
            <a:alphaModFix/>
          </a:blip>
          <a:stretch>
            <a:fillRect/>
          </a:stretch>
        </p:blipFill>
        <p:spPr>
          <a:xfrm>
            <a:off x="419875" y="4126927"/>
            <a:ext cx="1247174" cy="2286475"/>
          </a:xfrm>
          <a:prstGeom prst="rect">
            <a:avLst/>
          </a:prstGeom>
          <a:noFill/>
          <a:ln>
            <a:noFill/>
          </a:ln>
        </p:spPr>
      </p:pic>
      <p:pic>
        <p:nvPicPr>
          <p:cNvPr id="114" name="Google Shape;114;g1dd76488ed1_0_1"/>
          <p:cNvPicPr preferRelativeResize="0"/>
          <p:nvPr/>
        </p:nvPicPr>
        <p:blipFill>
          <a:blip r:embed="rId5">
            <a:alphaModFix/>
          </a:blip>
          <a:stretch>
            <a:fillRect/>
          </a:stretch>
        </p:blipFill>
        <p:spPr>
          <a:xfrm rot="5400000">
            <a:off x="2779387" y="4901962"/>
            <a:ext cx="1792175" cy="1347500"/>
          </a:xfrm>
          <a:prstGeom prst="rect">
            <a:avLst/>
          </a:prstGeom>
          <a:noFill/>
          <a:ln>
            <a:noFill/>
          </a:ln>
        </p:spPr>
      </p:pic>
      <p:sp>
        <p:nvSpPr>
          <p:cNvPr id="115" name="Google Shape;115;g1dd76488ed1_0_1"/>
          <p:cNvSpPr txBox="1"/>
          <p:nvPr/>
        </p:nvSpPr>
        <p:spPr>
          <a:xfrm>
            <a:off x="769775" y="587825"/>
            <a:ext cx="7669800" cy="420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latin typeface="Calibri"/>
                <a:ea typeface="Calibri"/>
                <a:cs typeface="Calibri"/>
                <a:sym typeface="Calibri"/>
              </a:rPr>
              <a:t>You will also need a small suitcase that you will have to carry yourself. Inside the case, you need to pack: </a:t>
            </a: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a Sports Direct ‘bag for life’ to keep your ski boots in every day</a:t>
            </a: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a small bottle of sanitiser </a:t>
            </a:r>
            <a:endParaRPr sz="2900">
              <a:latin typeface="Calibri"/>
              <a:ea typeface="Calibri"/>
              <a:cs typeface="Calibri"/>
              <a:sym typeface="Calibri"/>
            </a:endParaRPr>
          </a:p>
          <a:p>
            <a:pPr marL="457200" lvl="0" indent="-412750" algn="l" rtl="0">
              <a:spcBef>
                <a:spcPts val="0"/>
              </a:spcBef>
              <a:spcAft>
                <a:spcPts val="0"/>
              </a:spcAft>
              <a:buSzPts val="2900"/>
              <a:buFont typeface="Calibri"/>
              <a:buChar char="●"/>
            </a:pPr>
            <a:r>
              <a:rPr lang="en-US" sz="2900">
                <a:latin typeface="Calibri"/>
                <a:ea typeface="Calibri"/>
                <a:cs typeface="Calibri"/>
                <a:sym typeface="Calibri"/>
              </a:rPr>
              <a:t>Please remember, no phones or electronic devices are allowed </a:t>
            </a:r>
            <a:endParaRPr sz="2900">
              <a:latin typeface="Calibri"/>
              <a:ea typeface="Calibri"/>
              <a:cs typeface="Calibri"/>
              <a:sym typeface="Calibri"/>
            </a:endParaRPr>
          </a:p>
          <a:p>
            <a:pPr marL="0" lvl="0" indent="0" algn="l" rtl="0">
              <a:spcBef>
                <a:spcPts val="0"/>
              </a:spcBef>
              <a:spcAft>
                <a:spcPts val="0"/>
              </a:spcAft>
              <a:buNone/>
            </a:pPr>
            <a:endParaRPr sz="29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1119475be4_0_10"/>
          <p:cNvSpPr txBox="1">
            <a:spLocks noGrp="1"/>
          </p:cNvSpPr>
          <p:nvPr>
            <p:ph type="ctrTitle"/>
          </p:nvPr>
        </p:nvSpPr>
        <p:spPr>
          <a:xfrm>
            <a:off x="685800" y="302825"/>
            <a:ext cx="7772400" cy="789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to pack</a:t>
            </a:r>
            <a:endParaRPr/>
          </a:p>
        </p:txBody>
      </p:sp>
      <p:sp>
        <p:nvSpPr>
          <p:cNvPr id="121" name="Google Shape;121;g21119475be4_0_10"/>
          <p:cNvSpPr txBox="1">
            <a:spLocks noGrp="1"/>
          </p:cNvSpPr>
          <p:nvPr>
            <p:ph type="subTitle" idx="1"/>
          </p:nvPr>
        </p:nvSpPr>
        <p:spPr>
          <a:xfrm>
            <a:off x="548225" y="1171000"/>
            <a:ext cx="7851600" cy="2957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Clr>
                <a:schemeClr val="dk1"/>
              </a:buClr>
              <a:buSzPts val="3200"/>
              <a:buChar char="●"/>
            </a:pPr>
            <a:r>
              <a:rPr lang="en-US">
                <a:solidFill>
                  <a:schemeClr val="dk1"/>
                </a:solidFill>
              </a:rPr>
              <a:t>Make sure you have comfortable clothes for wearing when you are not skiing</a:t>
            </a:r>
            <a:endParaRPr>
              <a:solidFill>
                <a:schemeClr val="dk1"/>
              </a:solidFill>
            </a:endParaRPr>
          </a:p>
          <a:p>
            <a:pPr marL="457200" lvl="0" indent="-431800" algn="l" rtl="0">
              <a:spcBef>
                <a:spcPts val="0"/>
              </a:spcBef>
              <a:spcAft>
                <a:spcPts val="0"/>
              </a:spcAft>
              <a:buClr>
                <a:schemeClr val="dk1"/>
              </a:buClr>
              <a:buSzPts val="3200"/>
              <a:buChar char="●"/>
            </a:pPr>
            <a:r>
              <a:rPr lang="en-US">
                <a:solidFill>
                  <a:schemeClr val="dk1"/>
                </a:solidFill>
              </a:rPr>
              <a:t>Tracksuits or joggers are fine</a:t>
            </a:r>
            <a:endParaRPr>
              <a:solidFill>
                <a:schemeClr val="dk1"/>
              </a:solidFill>
            </a:endParaRPr>
          </a:p>
          <a:p>
            <a:pPr marL="457200" lvl="0" indent="-431800" algn="l" rtl="0">
              <a:spcBef>
                <a:spcPts val="0"/>
              </a:spcBef>
              <a:spcAft>
                <a:spcPts val="0"/>
              </a:spcAft>
              <a:buClr>
                <a:schemeClr val="dk1"/>
              </a:buClr>
              <a:buSzPts val="3200"/>
              <a:buChar char="●"/>
            </a:pPr>
            <a:r>
              <a:rPr lang="en-US">
                <a:solidFill>
                  <a:schemeClr val="dk1"/>
                </a:solidFill>
              </a:rPr>
              <a:t>The hotel is really warm so you don’t need lots of big jumpers </a:t>
            </a:r>
            <a:endParaRPr>
              <a:solidFill>
                <a:schemeClr val="dk1"/>
              </a:solidFill>
            </a:endParaRPr>
          </a:p>
          <a:p>
            <a:pPr marL="457200" lvl="0" indent="-431800" algn="l" rtl="0">
              <a:spcBef>
                <a:spcPts val="0"/>
              </a:spcBef>
              <a:spcAft>
                <a:spcPts val="0"/>
              </a:spcAft>
              <a:buClr>
                <a:schemeClr val="dk1"/>
              </a:buClr>
              <a:buSzPts val="3200"/>
              <a:buChar char="●"/>
            </a:pPr>
            <a:r>
              <a:rPr lang="en-US">
                <a:solidFill>
                  <a:schemeClr val="dk1"/>
                </a:solidFill>
              </a:rPr>
              <a:t>Bring slippers or sliders to wear indoors</a:t>
            </a:r>
            <a:endParaRPr>
              <a:solidFill>
                <a:schemeClr val="dk1"/>
              </a:solidFill>
            </a:endParaRPr>
          </a:p>
          <a:p>
            <a:pPr marL="457200" lvl="0" indent="-431800" algn="l" rtl="0">
              <a:spcBef>
                <a:spcPts val="0"/>
              </a:spcBef>
              <a:spcAft>
                <a:spcPts val="0"/>
              </a:spcAft>
              <a:buClr>
                <a:schemeClr val="dk1"/>
              </a:buClr>
              <a:buSzPts val="3200"/>
              <a:buChar char="●"/>
            </a:pPr>
            <a:r>
              <a:rPr lang="en-US">
                <a:solidFill>
                  <a:schemeClr val="dk1"/>
                </a:solidFill>
              </a:rPr>
              <a:t>Bring an outfit for the Disco night </a:t>
            </a:r>
            <a:endParaRPr>
              <a:solidFill>
                <a:schemeClr val="dk1"/>
              </a:solidFill>
            </a:endParaRPr>
          </a:p>
          <a:p>
            <a:pPr marL="457200" lvl="0" indent="-431800" algn="l" rtl="0">
              <a:spcBef>
                <a:spcPts val="0"/>
              </a:spcBef>
              <a:spcAft>
                <a:spcPts val="0"/>
              </a:spcAft>
              <a:buClr>
                <a:schemeClr val="dk1"/>
              </a:buClr>
              <a:buSzPts val="3200"/>
              <a:buChar char="●"/>
            </a:pPr>
            <a:r>
              <a:rPr lang="en-US">
                <a:solidFill>
                  <a:schemeClr val="dk1"/>
                </a:solidFill>
              </a:rPr>
              <a:t>You also need to remember to bring a towel</a:t>
            </a:r>
            <a:endParaRPr>
              <a:solidFill>
                <a:schemeClr val="dk1"/>
              </a:solidFill>
            </a:endParaRPr>
          </a:p>
          <a:p>
            <a:pPr marL="457200" lvl="0" indent="-431800" algn="l" rtl="0">
              <a:spcBef>
                <a:spcPts val="0"/>
              </a:spcBef>
              <a:spcAft>
                <a:spcPts val="0"/>
              </a:spcAft>
              <a:buClr>
                <a:schemeClr val="dk1"/>
              </a:buClr>
              <a:buSzPts val="3200"/>
              <a:buChar char="●"/>
            </a:pPr>
            <a:r>
              <a:rPr lang="en-US">
                <a:solidFill>
                  <a:schemeClr val="dk1"/>
                </a:solidFill>
              </a:rPr>
              <a:t>Toiletries</a:t>
            </a:r>
            <a:endParaRPr>
              <a:solidFill>
                <a:schemeClr val="dk1"/>
              </a:solidFill>
            </a:endParaRPr>
          </a:p>
          <a:p>
            <a:pPr marL="457200" lvl="0" indent="-431800" algn="l" rtl="0">
              <a:spcBef>
                <a:spcPts val="0"/>
              </a:spcBef>
              <a:spcAft>
                <a:spcPts val="0"/>
              </a:spcAft>
              <a:buSzPts val="3200"/>
              <a:buChar char="●"/>
            </a:pPr>
            <a:endParaRPr/>
          </a:p>
          <a:p>
            <a:pPr marL="0" lvl="0" indent="0" algn="l" rtl="0">
              <a:spcBef>
                <a:spcPts val="64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8"/>
          <p:cNvPicPr preferRelativeResize="0"/>
          <p:nvPr/>
        </p:nvPicPr>
        <p:blipFill rotWithShape="1">
          <a:blip r:embed="rId3">
            <a:alphaModFix/>
          </a:blip>
          <a:srcRect/>
          <a:stretch/>
        </p:blipFill>
        <p:spPr>
          <a:xfrm>
            <a:off x="755650" y="981075"/>
            <a:ext cx="3128961" cy="4171952"/>
          </a:xfrm>
          <a:prstGeom prst="rect">
            <a:avLst/>
          </a:prstGeom>
          <a:noFill/>
          <a:ln>
            <a:noFill/>
          </a:ln>
        </p:spPr>
      </p:pic>
      <p:sp>
        <p:nvSpPr>
          <p:cNvPr id="127" name="Google Shape;127;p8"/>
          <p:cNvSpPr txBox="1"/>
          <p:nvPr/>
        </p:nvSpPr>
        <p:spPr>
          <a:xfrm>
            <a:off x="4301562" y="1173750"/>
            <a:ext cx="41766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You can win lots of different awards every day and there are special awards at the end of the week. These awards are held every night while we are away.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a:solidFill>
                <a:schemeClr val="dk1"/>
              </a:solidFill>
            </a:endParaRPr>
          </a:p>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rPr>
              <a:t>Staff will post photographs at the end of each day on social media. </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dd76488ed1_0_7"/>
          <p:cNvSpPr txBox="1"/>
          <p:nvPr/>
        </p:nvSpPr>
        <p:spPr>
          <a:xfrm>
            <a:off x="1175650" y="279925"/>
            <a:ext cx="6634200" cy="5633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b="1">
                <a:latin typeface="Calibri"/>
                <a:ea typeface="Calibri"/>
                <a:cs typeface="Calibri"/>
                <a:sym typeface="Calibri"/>
              </a:rPr>
              <a:t>Final Meeting - Thursday 16th March </a:t>
            </a:r>
            <a:endParaRPr sz="3300" b="1">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Passports</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EHIC/GHIC card</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English money £10 for water in airport</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Euros - 80 euros (in separate envelopes)</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Medication- please ensure this is labelled</a:t>
            </a:r>
            <a:endParaRPr sz="3200">
              <a:latin typeface="Calibri"/>
              <a:ea typeface="Calibri"/>
              <a:cs typeface="Calibri"/>
              <a:sym typeface="Calibri"/>
            </a:endParaRPr>
          </a:p>
          <a:p>
            <a:pPr marL="457200" lvl="0" indent="-431800" algn="l" rtl="0">
              <a:spcBef>
                <a:spcPts val="0"/>
              </a:spcBef>
              <a:spcAft>
                <a:spcPts val="0"/>
              </a:spcAft>
              <a:buSzPts val="3200"/>
              <a:buFont typeface="Calibri"/>
              <a:buChar char="●"/>
            </a:pPr>
            <a:r>
              <a:rPr lang="en-US" sz="3200">
                <a:latin typeface="Calibri"/>
                <a:ea typeface="Calibri"/>
                <a:cs typeface="Calibri"/>
                <a:sym typeface="Calibri"/>
              </a:rPr>
              <a:t>Travel-sick tablets </a:t>
            </a:r>
            <a:endParaRPr sz="3200">
              <a:latin typeface="Calibri"/>
              <a:ea typeface="Calibri"/>
              <a:cs typeface="Calibri"/>
              <a:sym typeface="Calibri"/>
            </a:endParaRPr>
          </a:p>
          <a:p>
            <a:pPr marL="457200" lvl="0" indent="0" algn="l" rtl="0">
              <a:spcBef>
                <a:spcPts val="0"/>
              </a:spcBef>
              <a:spcAft>
                <a:spcPts val="0"/>
              </a:spcAft>
              <a:buNone/>
            </a:pPr>
            <a:endParaRPr sz="3300">
              <a:latin typeface="Calibri"/>
              <a:ea typeface="Calibri"/>
              <a:cs typeface="Calibri"/>
              <a:sym typeface="Calibri"/>
            </a:endParaRPr>
          </a:p>
        </p:txBody>
      </p:sp>
      <p:pic>
        <p:nvPicPr>
          <p:cNvPr id="133" name="Google Shape;133;g1dd76488ed1_0_7"/>
          <p:cNvPicPr preferRelativeResize="0"/>
          <p:nvPr/>
        </p:nvPicPr>
        <p:blipFill>
          <a:blip r:embed="rId3">
            <a:alphaModFix/>
          </a:blip>
          <a:stretch>
            <a:fillRect/>
          </a:stretch>
        </p:blipFill>
        <p:spPr>
          <a:xfrm>
            <a:off x="5444400" y="4492200"/>
            <a:ext cx="3488098" cy="21822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13b8e3e5a1_0_5"/>
          <p:cNvSpPr txBox="1">
            <a:spLocks noGrp="1"/>
          </p:cNvSpPr>
          <p:nvPr>
            <p:ph type="title"/>
          </p:nvPr>
        </p:nvSpPr>
        <p:spPr>
          <a:xfrm>
            <a:off x="457200" y="274629"/>
            <a:ext cx="8229600" cy="761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Kit List</a:t>
            </a:r>
            <a:endParaRPr/>
          </a:p>
        </p:txBody>
      </p:sp>
      <p:sp>
        <p:nvSpPr>
          <p:cNvPr id="139" name="Google Shape;139;g213b8e3e5a1_0_5"/>
          <p:cNvSpPr txBox="1">
            <a:spLocks noGrp="1"/>
          </p:cNvSpPr>
          <p:nvPr>
            <p:ph type="body" idx="1"/>
          </p:nvPr>
        </p:nvSpPr>
        <p:spPr>
          <a:xfrm>
            <a:off x="541175" y="956375"/>
            <a:ext cx="8229600" cy="53559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Face and lip suncream of 15 or higher factor</a:t>
            </a:r>
            <a:endParaRPr sz="2800"/>
          </a:p>
          <a:p>
            <a:pPr marL="457200" lvl="0" indent="-406400" algn="l" rtl="0">
              <a:spcBef>
                <a:spcPts val="0"/>
              </a:spcBef>
              <a:spcAft>
                <a:spcPts val="0"/>
              </a:spcAft>
              <a:buSzPts val="2800"/>
              <a:buChar char="●"/>
            </a:pPr>
            <a:r>
              <a:rPr lang="en-US" sz="2800"/>
              <a:t>Sunglasses and Ski goggles</a:t>
            </a:r>
            <a:endParaRPr sz="2800"/>
          </a:p>
          <a:p>
            <a:pPr marL="457200" lvl="0" indent="-406400" algn="l" rtl="0">
              <a:spcBef>
                <a:spcPts val="0"/>
              </a:spcBef>
              <a:spcAft>
                <a:spcPts val="0"/>
              </a:spcAft>
              <a:buSzPts val="2800"/>
              <a:buChar char="●"/>
            </a:pPr>
            <a:r>
              <a:rPr lang="en-US" sz="2800"/>
              <a:t>A warm covering for the neck </a:t>
            </a:r>
            <a:endParaRPr sz="2800"/>
          </a:p>
          <a:p>
            <a:pPr marL="457200" lvl="0" indent="-406400" algn="l" rtl="0">
              <a:spcBef>
                <a:spcPts val="0"/>
              </a:spcBef>
              <a:spcAft>
                <a:spcPts val="0"/>
              </a:spcAft>
              <a:buSzPts val="2800"/>
              <a:buChar char="●"/>
            </a:pPr>
            <a:r>
              <a:rPr lang="en-US" sz="2800"/>
              <a:t>A warm base layer (top and bottoms)</a:t>
            </a:r>
            <a:endParaRPr sz="2800"/>
          </a:p>
          <a:p>
            <a:pPr marL="457200" lvl="0" indent="-406400" algn="l" rtl="0">
              <a:spcBef>
                <a:spcPts val="0"/>
              </a:spcBef>
              <a:spcAft>
                <a:spcPts val="0"/>
              </a:spcAft>
              <a:buSzPts val="2800"/>
              <a:buChar char="●"/>
            </a:pPr>
            <a:r>
              <a:rPr lang="en-US" sz="2800"/>
              <a:t>Fleece for colder weather as a mid layer</a:t>
            </a:r>
            <a:endParaRPr sz="2800"/>
          </a:p>
          <a:p>
            <a:pPr marL="457200" lvl="0" indent="-406400" algn="l" rtl="0">
              <a:spcBef>
                <a:spcPts val="0"/>
              </a:spcBef>
              <a:spcAft>
                <a:spcPts val="0"/>
              </a:spcAft>
              <a:buSzPts val="2800"/>
              <a:buChar char="●"/>
            </a:pPr>
            <a:r>
              <a:rPr lang="en-US" sz="2800"/>
              <a:t>Ski jacket which should be of waterproof</a:t>
            </a:r>
            <a:endParaRPr sz="2800"/>
          </a:p>
          <a:p>
            <a:pPr marL="457200" lvl="0" indent="-406400" algn="l" rtl="0">
              <a:spcBef>
                <a:spcPts val="0"/>
              </a:spcBef>
              <a:spcAft>
                <a:spcPts val="0"/>
              </a:spcAft>
              <a:buSzPts val="2800"/>
              <a:buChar char="●"/>
            </a:pPr>
            <a:r>
              <a:rPr lang="en-US" sz="2800"/>
              <a:t>Ski gloves (these need to be big enough to fit at the time of the trip and should have the name written in)</a:t>
            </a:r>
            <a:endParaRPr sz="2800"/>
          </a:p>
          <a:p>
            <a:pPr marL="457200" lvl="0" indent="-406400" algn="l" rtl="0">
              <a:spcBef>
                <a:spcPts val="0"/>
              </a:spcBef>
              <a:spcAft>
                <a:spcPts val="0"/>
              </a:spcAft>
              <a:buSzPts val="2800"/>
              <a:buChar char="●"/>
            </a:pPr>
            <a:r>
              <a:rPr lang="en-US" sz="2800"/>
              <a:t>Ski salopettes</a:t>
            </a:r>
            <a:endParaRPr sz="2800"/>
          </a:p>
          <a:p>
            <a:pPr marL="457200" lvl="0" indent="-406400" algn="l" rtl="0">
              <a:spcBef>
                <a:spcPts val="0"/>
              </a:spcBef>
              <a:spcAft>
                <a:spcPts val="0"/>
              </a:spcAft>
              <a:buSzPts val="2800"/>
              <a:buChar char="●"/>
            </a:pPr>
            <a:r>
              <a:rPr lang="en-US" sz="2800"/>
              <a:t>Ski socks</a:t>
            </a:r>
            <a:endParaRPr sz="2800"/>
          </a:p>
          <a:p>
            <a:pPr marL="457200" lvl="0" indent="-406400" algn="l" rtl="0">
              <a:spcBef>
                <a:spcPts val="0"/>
              </a:spcBef>
              <a:spcAft>
                <a:spcPts val="0"/>
              </a:spcAft>
              <a:buSzPts val="2800"/>
              <a:buChar char="●"/>
            </a:pPr>
            <a:r>
              <a:rPr lang="en-US" sz="2800"/>
              <a:t>Woolly hat</a:t>
            </a:r>
            <a:endParaRPr sz="2800"/>
          </a:p>
          <a:p>
            <a:pPr marL="0" lvl="0" indent="0" algn="l" rtl="0">
              <a:spcBef>
                <a:spcPts val="360"/>
              </a:spcBef>
              <a:spcAft>
                <a:spcPts val="0"/>
              </a:spcAft>
              <a:buNone/>
            </a:pPr>
            <a:endParaRPr sz="2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On-screen Show (4:3)</PresentationFormat>
  <Paragraphs>56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Blessed Sacrament  Ski Trip 2023</vt:lpstr>
      <vt:lpstr>Travel Arrangements</vt:lpstr>
      <vt:lpstr>                                                                    Travel clothes All children must purchase a red Liverpool Primary Ski School sweatshirt from Ski Equip. This must be worn for the journey there and back. Staff wear blue sweatshirts.  Ski jackets must also be worn for travelling, this will be the only coat you need for the trip.  </vt:lpstr>
      <vt:lpstr>Rucksack for travelling</vt:lpstr>
      <vt:lpstr>PowerPoint Presentation</vt:lpstr>
      <vt:lpstr>What to pack</vt:lpstr>
      <vt:lpstr>PowerPoint Presentation</vt:lpstr>
      <vt:lpstr>PowerPoint Presentation</vt:lpstr>
      <vt:lpstr>Kit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Sacrament  Ski Trip 2023</dc:title>
  <dc:creator>Emma Crist</dc:creator>
  <cp:lastModifiedBy>Dean McKenna</cp:lastModifiedBy>
  <cp:revision>1</cp:revision>
  <dcterms:created xsi:type="dcterms:W3CDTF">2019-03-03T12:17:42Z</dcterms:created>
  <dcterms:modified xsi:type="dcterms:W3CDTF">2023-03-02T13:06:10Z</dcterms:modified>
</cp:coreProperties>
</file>